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8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8" autoAdjust="0"/>
    <p:restoredTop sz="94660"/>
  </p:normalViewPr>
  <p:slideViewPr>
    <p:cSldViewPr snapToGrid="0">
      <p:cViewPr varScale="1">
        <p:scale>
          <a:sx n="68" d="100"/>
          <a:sy n="68" d="100"/>
        </p:scale>
        <p:origin x="7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smtClean="0"/>
              <a:t>7/15/2020</a:t>
            </a:fld>
            <a:endParaRPr lang="en-US" dirty="0"/>
          </a:p>
        </p:txBody>
      </p:sp>
      <p:sp>
        <p:nvSpPr>
          <p:cNvPr id="5" name="Footer Placeholder 4"/>
          <p:cNvSpPr>
            <a:spLocks noGrp="1"/>
          </p:cNvSpPr>
          <p:nvPr>
            <p:ph type="ftr" sz="quarter" idx="11"/>
          </p:nvPr>
        </p:nvSpPr>
        <p:spPr>
          <a:xfrm>
            <a:off x="2493105" y="329307"/>
            <a:ext cx="4897310"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smtClean="0"/>
              <a:t>‹N›</a:t>
            </a:fld>
            <a:endParaRPr lang="en-US" dirty="0"/>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48036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7/15/2020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80291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D6E9DEC-419B-4CC5-A080-3B06BD5A8291}" type="datetimeFigureOut">
              <a:rPr lang="en-US" smtClean="0"/>
              <a:t>7/15/2020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82028652"/>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7/15/2020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66752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0578ACC-22D6-47C1-A373-4FD133E34F3C}" type="datetimeFigureOut">
              <a:rPr lang="en-US" smtClean="0"/>
              <a:t>7/15/2020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25798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7/15/2020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4196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534695" y="2824269"/>
            <a:ext cx="4608576" cy="264445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454792" y="2821491"/>
            <a:ext cx="4608576" cy="2637371"/>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7/15/2020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a:t>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42516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7/15/2020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70265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4A7AC-904D-4781-85BA-7D10C17ED021}" type="datetimeFigureOut">
              <a:rPr lang="en-US" smtClean="0"/>
              <a:t>7/15/2020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577764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E331444B-B92B-4E27-8C94-BB93EAF5CB18}" type="datetimeFigureOut">
              <a:rPr lang="en-US" smtClean="0"/>
              <a:t>7/15/2020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71204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363EFA5E-FA76-400D-B3DC-F0BA90E6D107}" type="datetimeFigureOut">
              <a:rPr lang="en-US" smtClean="0"/>
              <a:t>7/15/2020</a:t>
            </a:fld>
            <a:endParaRPr lang="en-US" dirty="0"/>
          </a:p>
        </p:txBody>
      </p:sp>
      <p:sp>
        <p:nvSpPr>
          <p:cNvPr id="6" name="Footer Placeholder 5"/>
          <p:cNvSpPr>
            <a:spLocks noGrp="1"/>
          </p:cNvSpPr>
          <p:nvPr>
            <p:ph type="ftr" sz="quarter" idx="11"/>
          </p:nvPr>
        </p:nvSpPr>
        <p:spPr>
          <a:xfrm>
            <a:off x="1534910" y="318640"/>
            <a:ext cx="5453475"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95751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9D6E9DEC-419B-4CC5-A080-3B06BD5A8291}" type="datetimeFigureOut">
              <a:rPr lang="en-US" smtClean="0"/>
              <a:t>7/15/2020</a:t>
            </a:fld>
            <a:endParaRPr lang="en-US" dirty="0"/>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smtClean="0"/>
              <a:pPr/>
              <a:t>‹N›</a:t>
            </a:fld>
            <a:endParaRPr lang="en-US" dirty="0"/>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2378027"/>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Lst>
  <p:hf sldNum="0" hdr="0" ftr="0" dt="0"/>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historiana.eu/#/learning-activity/wealth-tax-turkey" TargetMode="External"/><Relationship Id="rId13" Type="http://schemas.openxmlformats.org/officeDocument/2006/relationships/image" Target="../media/image2.jpg"/><Relationship Id="rId3" Type="http://schemas.openxmlformats.org/officeDocument/2006/relationships/hyperlink" Target="https://historiana.eu/#/learning-activity/refugee-stories" TargetMode="External"/><Relationship Id="rId7" Type="http://schemas.openxmlformats.org/officeDocument/2006/relationships/hyperlink" Target="https://historiana.eu/#/learning-activity/media-images-and-immigration" TargetMode="External"/><Relationship Id="rId12" Type="http://schemas.openxmlformats.org/officeDocument/2006/relationships/hyperlink" Target="https://historiana.eu/#/learning-activity/crimea-annexation-2014" TargetMode="External"/><Relationship Id="rId2" Type="http://schemas.openxmlformats.org/officeDocument/2006/relationships/hyperlink" Target="https://historiana.eu/#/learning-activity/algerian-war-of-independence" TargetMode="External"/><Relationship Id="rId1" Type="http://schemas.openxmlformats.org/officeDocument/2006/relationships/slideLayout" Target="../slideLayouts/slideLayout2.xml"/><Relationship Id="rId6" Type="http://schemas.openxmlformats.org/officeDocument/2006/relationships/hyperlink" Target="https://historiana.eu/#/learning-activity/famine-in-greece" TargetMode="External"/><Relationship Id="rId11" Type="http://schemas.openxmlformats.org/officeDocument/2006/relationships/hyperlink" Target="https://historiana.eu/#/learning-activity/catalan-referendum-2017" TargetMode="External"/><Relationship Id="rId5" Type="http://schemas.openxmlformats.org/officeDocument/2006/relationships/hyperlink" Target="https://historiana.eu/#/learning-activity/Vlora-Cargo-Ship" TargetMode="External"/><Relationship Id="rId10" Type="http://schemas.openxmlformats.org/officeDocument/2006/relationships/hyperlink" Target="https://historiana.eu/#/learning-activity/how-are-migrants-perceived" TargetMode="External"/><Relationship Id="rId4" Type="http://schemas.openxmlformats.org/officeDocument/2006/relationships/hyperlink" Target="https://historiana.eu/#/learning-activity/Leaders-in-Times-of-Turmoil" TargetMode="External"/><Relationship Id="rId9" Type="http://schemas.openxmlformats.org/officeDocument/2006/relationships/hyperlink" Target="https://historiana.eu/#/learning-activity/how-does-immigration-affect-people"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E03BA7-292E-4176-AB3F-945455457DE9}"/>
              </a:ext>
            </a:extLst>
          </p:cNvPr>
          <p:cNvSpPr>
            <a:spLocks noGrp="1"/>
          </p:cNvSpPr>
          <p:nvPr>
            <p:ph type="ctrTitle"/>
          </p:nvPr>
        </p:nvSpPr>
        <p:spPr/>
        <p:txBody>
          <a:bodyPr>
            <a:normAutofit fontScale="90000"/>
          </a:bodyPr>
          <a:lstStyle/>
          <a:p>
            <a:r>
              <a:rPr lang="it-IT" dirty="0"/>
              <a:t>Learning to </a:t>
            </a:r>
            <a:r>
              <a:rPr lang="it-IT" dirty="0" err="1"/>
              <a:t>Disagree</a:t>
            </a:r>
            <a:br>
              <a:rPr lang="it-IT" dirty="0"/>
            </a:br>
            <a:r>
              <a:rPr lang="it-IT" dirty="0"/>
              <a:t>Il progetto e </a:t>
            </a:r>
            <a:br>
              <a:rPr lang="it-IT" dirty="0"/>
            </a:br>
            <a:r>
              <a:rPr lang="it-IT" dirty="0"/>
              <a:t>l’offerta formativa</a:t>
            </a:r>
          </a:p>
        </p:txBody>
      </p:sp>
      <p:sp>
        <p:nvSpPr>
          <p:cNvPr id="3" name="Sottotitolo 2">
            <a:extLst>
              <a:ext uri="{FF2B5EF4-FFF2-40B4-BE49-F238E27FC236}">
                <a16:creationId xmlns:a16="http://schemas.microsoft.com/office/drawing/2014/main" id="{5526EB3B-9056-4EC1-A50F-A2DD6F018C39}"/>
              </a:ext>
            </a:extLst>
          </p:cNvPr>
          <p:cNvSpPr>
            <a:spLocks noGrp="1"/>
          </p:cNvSpPr>
          <p:nvPr>
            <p:ph type="subTitle" idx="1"/>
          </p:nvPr>
        </p:nvSpPr>
        <p:spPr/>
        <p:txBody>
          <a:bodyPr/>
          <a:lstStyle/>
          <a:p>
            <a:endParaRPr lang="it-IT" dirty="0"/>
          </a:p>
        </p:txBody>
      </p:sp>
      <p:pic>
        <p:nvPicPr>
          <p:cNvPr id="5" name="Immagine 4">
            <a:extLst>
              <a:ext uri="{FF2B5EF4-FFF2-40B4-BE49-F238E27FC236}">
                <a16:creationId xmlns:a16="http://schemas.microsoft.com/office/drawing/2014/main" id="{0FD1B791-6B2E-49E9-BBC4-417FE9DC01C9}"/>
              </a:ext>
            </a:extLst>
          </p:cNvPr>
          <p:cNvPicPr>
            <a:picLocks noChangeAspect="1"/>
          </p:cNvPicPr>
          <p:nvPr/>
        </p:nvPicPr>
        <p:blipFill>
          <a:blip r:embed="rId2"/>
          <a:stretch>
            <a:fillRect/>
          </a:stretch>
        </p:blipFill>
        <p:spPr>
          <a:xfrm>
            <a:off x="9198638" y="5786904"/>
            <a:ext cx="2993362" cy="1071096"/>
          </a:xfrm>
          <a:prstGeom prst="rect">
            <a:avLst/>
          </a:prstGeom>
        </p:spPr>
      </p:pic>
    </p:spTree>
    <p:extLst>
      <p:ext uri="{BB962C8B-B14F-4D97-AF65-F5344CB8AC3E}">
        <p14:creationId xmlns:p14="http://schemas.microsoft.com/office/powerpoint/2010/main" val="31925807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73A4CB-964C-455E-B166-F728CD58C64C}"/>
              </a:ext>
            </a:extLst>
          </p:cNvPr>
          <p:cNvSpPr>
            <a:spLocks noGrp="1"/>
          </p:cNvSpPr>
          <p:nvPr>
            <p:ph type="title"/>
          </p:nvPr>
        </p:nvSpPr>
        <p:spPr/>
        <p:txBody>
          <a:bodyPr/>
          <a:lstStyle/>
          <a:p>
            <a:r>
              <a:rPr lang="it-IT" dirty="0"/>
              <a:t>Alcune delle strategie proposte per sviluppare le tre D</a:t>
            </a:r>
          </a:p>
        </p:txBody>
      </p:sp>
      <p:graphicFrame>
        <p:nvGraphicFramePr>
          <p:cNvPr id="7" name="Segnaposto contenuto 6">
            <a:extLst>
              <a:ext uri="{FF2B5EF4-FFF2-40B4-BE49-F238E27FC236}">
                <a16:creationId xmlns:a16="http://schemas.microsoft.com/office/drawing/2014/main" id="{C0091A96-C64D-4DB6-9A7E-F6B4B9C3EA08}"/>
              </a:ext>
            </a:extLst>
          </p:cNvPr>
          <p:cNvGraphicFramePr>
            <a:graphicFrameLocks noGrp="1"/>
          </p:cNvGraphicFramePr>
          <p:nvPr>
            <p:ph idx="1"/>
            <p:extLst>
              <p:ext uri="{D42A27DB-BD31-4B8C-83A1-F6EECF244321}">
                <p14:modId xmlns:p14="http://schemas.microsoft.com/office/powerpoint/2010/main" val="3368069898"/>
              </p:ext>
            </p:extLst>
          </p:nvPr>
        </p:nvGraphicFramePr>
        <p:xfrm>
          <a:off x="245660" y="2002558"/>
          <a:ext cx="10768083" cy="3902119"/>
        </p:xfrm>
        <a:graphic>
          <a:graphicData uri="http://schemas.openxmlformats.org/drawingml/2006/table">
            <a:tbl>
              <a:tblPr/>
              <a:tblGrid>
                <a:gridCol w="1528549">
                  <a:extLst>
                    <a:ext uri="{9D8B030D-6E8A-4147-A177-3AD203B41FA5}">
                      <a16:colId xmlns:a16="http://schemas.microsoft.com/office/drawing/2014/main" val="1808620874"/>
                    </a:ext>
                  </a:extLst>
                </a:gridCol>
                <a:gridCol w="2822088">
                  <a:extLst>
                    <a:ext uri="{9D8B030D-6E8A-4147-A177-3AD203B41FA5}">
                      <a16:colId xmlns:a16="http://schemas.microsoft.com/office/drawing/2014/main" val="939362504"/>
                    </a:ext>
                  </a:extLst>
                </a:gridCol>
                <a:gridCol w="6417446">
                  <a:extLst>
                    <a:ext uri="{9D8B030D-6E8A-4147-A177-3AD203B41FA5}">
                      <a16:colId xmlns:a16="http://schemas.microsoft.com/office/drawing/2014/main" val="2785803061"/>
                    </a:ext>
                  </a:extLst>
                </a:gridCol>
              </a:tblGrid>
              <a:tr h="1107358">
                <a:tc>
                  <a:txBody>
                    <a:bodyPr/>
                    <a:lstStyle/>
                    <a:p>
                      <a:pPr fontAlgn="t"/>
                      <a:br>
                        <a:rPr lang="it-IT">
                          <a:effectLst/>
                        </a:rPr>
                      </a:br>
                      <a:endParaRPr lang="it-IT">
                        <a:effectLst/>
                      </a:endParaRPr>
                    </a:p>
                  </a:txBody>
                  <a:tcPr marL="73025" marR="730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rtl="0" fontAlgn="t">
                        <a:spcBef>
                          <a:spcPts val="0"/>
                        </a:spcBef>
                        <a:spcAft>
                          <a:spcPts val="0"/>
                        </a:spcAft>
                      </a:pPr>
                      <a:r>
                        <a:rPr lang="it-IT" sz="1400" b="1" i="0" u="none" strike="noStrike" dirty="0">
                          <a:solidFill>
                            <a:srgbClr val="000000"/>
                          </a:solidFill>
                          <a:effectLst/>
                          <a:latin typeface="Calibri" panose="020F0502020204030204" pitchFamily="34" charset="0"/>
                        </a:rPr>
                        <a:t>Attività dello studente:</a:t>
                      </a:r>
                      <a:endParaRPr lang="it-IT" sz="1400" dirty="0">
                        <a:effectLst/>
                      </a:endParaRPr>
                    </a:p>
                  </a:txBody>
                  <a:tcPr marL="73025" marR="730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rtl="0" fontAlgn="t">
                        <a:spcBef>
                          <a:spcPts val="0"/>
                        </a:spcBef>
                        <a:spcAft>
                          <a:spcPts val="0"/>
                        </a:spcAft>
                      </a:pPr>
                      <a:r>
                        <a:rPr lang="it-IT" sz="1400" b="1" i="0" u="none" strike="noStrike" dirty="0">
                          <a:solidFill>
                            <a:srgbClr val="000000"/>
                          </a:solidFill>
                          <a:effectLst/>
                          <a:latin typeface="Calibri" panose="020F0502020204030204" pitchFamily="34" charset="0"/>
                        </a:rPr>
                        <a:t>Apprendimento dello studente</a:t>
                      </a:r>
                      <a:endParaRPr lang="it-IT" sz="1400" dirty="0">
                        <a:effectLst/>
                      </a:endParaRPr>
                    </a:p>
                  </a:txBody>
                  <a:tcPr marL="73025" marR="730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398898"/>
                  </a:ext>
                </a:extLst>
              </a:tr>
              <a:tr h="1028261">
                <a:tc>
                  <a:txBody>
                    <a:bodyPr/>
                    <a:lstStyle/>
                    <a:p>
                      <a:pPr algn="just" rtl="0" fontAlgn="t">
                        <a:spcBef>
                          <a:spcPts val="0"/>
                        </a:spcBef>
                        <a:spcAft>
                          <a:spcPts val="0"/>
                        </a:spcAft>
                      </a:pPr>
                      <a:r>
                        <a:rPr lang="it-IT" sz="1400" b="0" i="0" u="none" strike="noStrike" dirty="0">
                          <a:solidFill>
                            <a:srgbClr val="000000"/>
                          </a:solidFill>
                          <a:effectLst/>
                          <a:latin typeface="Calibri" panose="020F0502020204030204" pitchFamily="34" charset="0"/>
                        </a:rPr>
                        <a:t>Tavola per la cena</a:t>
                      </a:r>
                      <a:endParaRPr lang="it-IT" sz="1400" dirty="0">
                        <a:effectLst/>
                      </a:endParaRPr>
                    </a:p>
                  </a:txBody>
                  <a:tcPr marL="73025" marR="730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rtl="0" fontAlgn="t">
                        <a:spcBef>
                          <a:spcPts val="0"/>
                        </a:spcBef>
                        <a:spcAft>
                          <a:spcPts val="0"/>
                        </a:spcAft>
                      </a:pPr>
                      <a:r>
                        <a:rPr lang="it-IT" sz="1400" b="0" i="0" u="none" strike="noStrike" dirty="0">
                          <a:solidFill>
                            <a:srgbClr val="000000"/>
                          </a:solidFill>
                          <a:effectLst/>
                          <a:latin typeface="Calibri" panose="020F0502020204030204" pitchFamily="34" charset="0"/>
                        </a:rPr>
                        <a:t>Partecipare a una discussione su analogie e differenze relative di punti di vista specifici.</a:t>
                      </a:r>
                      <a:endParaRPr lang="it-IT" sz="1400" dirty="0">
                        <a:effectLst/>
                      </a:endParaRPr>
                    </a:p>
                  </a:txBody>
                  <a:tcPr marL="73025" marR="730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rtl="0" fontAlgn="t">
                        <a:spcBef>
                          <a:spcPts val="0"/>
                        </a:spcBef>
                        <a:spcAft>
                          <a:spcPts val="0"/>
                        </a:spcAft>
                      </a:pPr>
                      <a:r>
                        <a:rPr lang="it-IT" sz="1400" b="0" i="0" u="none" strike="noStrike" dirty="0">
                          <a:solidFill>
                            <a:srgbClr val="000000"/>
                          </a:solidFill>
                          <a:effectLst/>
                          <a:latin typeface="Calibri" panose="020F0502020204030204" pitchFamily="34" charset="0"/>
                        </a:rPr>
                        <a:t>Esercizio di discussione.</a:t>
                      </a:r>
                      <a:endParaRPr lang="it-IT" sz="1400" dirty="0">
                        <a:effectLst/>
                      </a:endParaRPr>
                    </a:p>
                    <a:p>
                      <a:pPr algn="just" rtl="0" fontAlgn="t">
                        <a:spcBef>
                          <a:spcPts val="0"/>
                        </a:spcBef>
                        <a:spcAft>
                          <a:spcPts val="0"/>
                        </a:spcAft>
                      </a:pPr>
                      <a:r>
                        <a:rPr lang="it-IT" sz="1400" b="0" i="0" u="none" strike="noStrike" dirty="0">
                          <a:solidFill>
                            <a:srgbClr val="000000"/>
                          </a:solidFill>
                          <a:effectLst/>
                          <a:latin typeface="Calibri" panose="020F0502020204030204" pitchFamily="34" charset="0"/>
                        </a:rPr>
                        <a:t>Identificazione di sfumature e complessità di opinioni riguardo a un argomento.</a:t>
                      </a:r>
                      <a:endParaRPr lang="it-IT" sz="1400" dirty="0">
                        <a:effectLst/>
                      </a:endParaRPr>
                    </a:p>
                    <a:p>
                      <a:pPr algn="just" rtl="0" fontAlgn="t">
                        <a:spcBef>
                          <a:spcPts val="0"/>
                        </a:spcBef>
                        <a:spcAft>
                          <a:spcPts val="0"/>
                        </a:spcAft>
                      </a:pPr>
                      <a:r>
                        <a:rPr lang="it-IT" sz="1400" b="0" i="0" u="none" strike="noStrike" dirty="0">
                          <a:solidFill>
                            <a:srgbClr val="000000"/>
                          </a:solidFill>
                          <a:effectLst/>
                          <a:latin typeface="Calibri" panose="020F0502020204030204" pitchFamily="34" charset="0"/>
                        </a:rPr>
                        <a:t>Analisi dei gradi di connessione tra punti di vista.</a:t>
                      </a:r>
                      <a:endParaRPr lang="it-IT" sz="1400" dirty="0">
                        <a:effectLst/>
                      </a:endParaRPr>
                    </a:p>
                  </a:txBody>
                  <a:tcPr marL="73025" marR="730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127392"/>
                  </a:ext>
                </a:extLst>
              </a:tr>
              <a:tr h="738239">
                <a:tc>
                  <a:txBody>
                    <a:bodyPr/>
                    <a:lstStyle/>
                    <a:p>
                      <a:pPr algn="just" rtl="0" fontAlgn="t">
                        <a:spcBef>
                          <a:spcPts val="0"/>
                        </a:spcBef>
                        <a:spcAft>
                          <a:spcPts val="0"/>
                        </a:spcAft>
                      </a:pPr>
                      <a:r>
                        <a:rPr lang="it-IT" sz="1400" b="0" i="0" u="none" strike="noStrike" dirty="0" err="1">
                          <a:solidFill>
                            <a:srgbClr val="000000"/>
                          </a:solidFill>
                          <a:effectLst/>
                          <a:latin typeface="Calibri" panose="020F0502020204030204" pitchFamily="34" charset="0"/>
                        </a:rPr>
                        <a:t>Debate</a:t>
                      </a:r>
                      <a:r>
                        <a:rPr lang="it-IT" sz="1400" b="0" i="0" u="none" strike="noStrike" dirty="0">
                          <a:solidFill>
                            <a:srgbClr val="000000"/>
                          </a:solidFill>
                          <a:effectLst/>
                          <a:latin typeface="Calibri" panose="020F0502020204030204" pitchFamily="34" charset="0"/>
                        </a:rPr>
                        <a:t> con il pallone</a:t>
                      </a:r>
                      <a:endParaRPr lang="it-IT" sz="1400" dirty="0">
                        <a:effectLst/>
                      </a:endParaRPr>
                    </a:p>
                  </a:txBody>
                  <a:tcPr marL="73025" marR="730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rtl="0" fontAlgn="t">
                        <a:spcBef>
                          <a:spcPts val="0"/>
                        </a:spcBef>
                        <a:spcAft>
                          <a:spcPts val="0"/>
                        </a:spcAft>
                      </a:pPr>
                      <a:r>
                        <a:rPr lang="it-IT" sz="1400" b="0" i="0" u="none" strike="noStrike" dirty="0">
                          <a:solidFill>
                            <a:srgbClr val="000000"/>
                          </a:solidFill>
                          <a:effectLst/>
                          <a:latin typeface="Calibri" panose="020F0502020204030204" pitchFamily="34" charset="0"/>
                        </a:rPr>
                        <a:t>Partecipare a un </a:t>
                      </a:r>
                      <a:r>
                        <a:rPr lang="it-IT" sz="1400" b="0" i="1" u="none" strike="noStrike" dirty="0" err="1">
                          <a:solidFill>
                            <a:srgbClr val="000000"/>
                          </a:solidFill>
                          <a:effectLst/>
                          <a:latin typeface="Calibri" panose="020F0502020204030204" pitchFamily="34" charset="0"/>
                        </a:rPr>
                        <a:t>debate</a:t>
                      </a:r>
                      <a:r>
                        <a:rPr lang="it-IT" sz="1400" b="0" i="0" u="none" strike="noStrike" dirty="0">
                          <a:solidFill>
                            <a:srgbClr val="000000"/>
                          </a:solidFill>
                          <a:effectLst/>
                          <a:latin typeface="Calibri" panose="020F0502020204030204" pitchFamily="34" charset="0"/>
                        </a:rPr>
                        <a:t> in merito all’importanza relativa di un fattore per un argomento. </a:t>
                      </a:r>
                      <a:endParaRPr lang="it-IT" sz="1400" dirty="0">
                        <a:effectLst/>
                      </a:endParaRPr>
                    </a:p>
                  </a:txBody>
                  <a:tcPr marL="73025" marR="730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rtl="0" fontAlgn="t">
                        <a:spcBef>
                          <a:spcPts val="0"/>
                        </a:spcBef>
                        <a:spcAft>
                          <a:spcPts val="0"/>
                        </a:spcAft>
                      </a:pPr>
                      <a:r>
                        <a:rPr lang="it-IT" sz="1400" b="0" i="0" u="none" strike="noStrike" dirty="0">
                          <a:solidFill>
                            <a:srgbClr val="000000"/>
                          </a:solidFill>
                          <a:effectLst/>
                          <a:latin typeface="Calibri" panose="020F0502020204030204" pitchFamily="34" charset="0"/>
                        </a:rPr>
                        <a:t>Esercitare la ricerca e la costruzione di un argomento basato sulle prove per il </a:t>
                      </a:r>
                      <a:r>
                        <a:rPr lang="it-IT" sz="1400" b="0" i="1" u="none" strike="noStrike" dirty="0" err="1">
                          <a:solidFill>
                            <a:srgbClr val="000000"/>
                          </a:solidFill>
                          <a:effectLst/>
                          <a:latin typeface="Calibri" panose="020F0502020204030204" pitchFamily="34" charset="0"/>
                        </a:rPr>
                        <a:t>debate</a:t>
                      </a:r>
                      <a:r>
                        <a:rPr lang="it-IT" sz="1400" b="0" i="0" u="none" strike="noStrike" dirty="0">
                          <a:solidFill>
                            <a:srgbClr val="000000"/>
                          </a:solidFill>
                          <a:effectLst/>
                          <a:latin typeface="Calibri" panose="020F0502020204030204" pitchFamily="34" charset="0"/>
                        </a:rPr>
                        <a:t>. </a:t>
                      </a:r>
                      <a:endParaRPr lang="it-IT" sz="1400" dirty="0">
                        <a:effectLst/>
                      </a:endParaRPr>
                    </a:p>
                    <a:p>
                      <a:pPr algn="just" rtl="0" fontAlgn="t">
                        <a:spcBef>
                          <a:spcPts val="0"/>
                        </a:spcBef>
                        <a:spcAft>
                          <a:spcPts val="0"/>
                        </a:spcAft>
                      </a:pPr>
                      <a:r>
                        <a:rPr lang="it-IT" sz="1400" b="0" i="0" u="none" strike="noStrike" dirty="0">
                          <a:solidFill>
                            <a:srgbClr val="000000"/>
                          </a:solidFill>
                          <a:effectLst/>
                          <a:latin typeface="Calibri" panose="020F0502020204030204" pitchFamily="34" charset="0"/>
                        </a:rPr>
                        <a:t>Esercitare la confutazione, basata su prove, di un argomento durante un </a:t>
                      </a:r>
                      <a:r>
                        <a:rPr lang="it-IT" sz="1400" b="0" i="1" u="none" strike="noStrike" dirty="0" err="1">
                          <a:solidFill>
                            <a:srgbClr val="000000"/>
                          </a:solidFill>
                          <a:effectLst/>
                          <a:latin typeface="Calibri" panose="020F0502020204030204" pitchFamily="34" charset="0"/>
                        </a:rPr>
                        <a:t>debate</a:t>
                      </a:r>
                      <a:r>
                        <a:rPr lang="it-IT" sz="1400" b="0" i="0" u="none" strike="noStrike" dirty="0">
                          <a:solidFill>
                            <a:srgbClr val="000000"/>
                          </a:solidFill>
                          <a:effectLst/>
                          <a:latin typeface="Calibri" panose="020F0502020204030204" pitchFamily="34" charset="0"/>
                        </a:rPr>
                        <a:t>. </a:t>
                      </a:r>
                      <a:endParaRPr lang="it-IT" sz="1400" dirty="0">
                        <a:effectLst/>
                      </a:endParaRPr>
                    </a:p>
                  </a:txBody>
                  <a:tcPr marL="73025" marR="730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5526783"/>
                  </a:ext>
                </a:extLst>
              </a:tr>
              <a:tr h="1028261">
                <a:tc>
                  <a:txBody>
                    <a:bodyPr/>
                    <a:lstStyle/>
                    <a:p>
                      <a:pPr algn="just" rtl="0" fontAlgn="t">
                        <a:spcBef>
                          <a:spcPts val="0"/>
                        </a:spcBef>
                        <a:spcAft>
                          <a:spcPts val="0"/>
                        </a:spcAft>
                      </a:pPr>
                      <a:r>
                        <a:rPr lang="it-IT" sz="1400" b="0" i="0" u="none" strike="noStrike">
                          <a:solidFill>
                            <a:srgbClr val="000000"/>
                          </a:solidFill>
                          <a:effectLst/>
                          <a:latin typeface="Calibri" panose="020F0502020204030204" pitchFamily="34" charset="0"/>
                        </a:rPr>
                        <a:t>Speed date</a:t>
                      </a:r>
                      <a:endParaRPr lang="it-IT" sz="1400">
                        <a:effectLst/>
                      </a:endParaRPr>
                    </a:p>
                  </a:txBody>
                  <a:tcPr marL="73025" marR="730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rtl="0" fontAlgn="t">
                        <a:spcBef>
                          <a:spcPts val="0"/>
                        </a:spcBef>
                        <a:spcAft>
                          <a:spcPts val="0"/>
                        </a:spcAft>
                      </a:pPr>
                      <a:r>
                        <a:rPr lang="it-IT" sz="1400" b="0" i="0" u="none" strike="noStrike">
                          <a:solidFill>
                            <a:srgbClr val="000000"/>
                          </a:solidFill>
                          <a:effectLst/>
                          <a:latin typeface="Calibri" panose="020F0502020204030204" pitchFamily="34" charset="0"/>
                        </a:rPr>
                        <a:t>Dialogo in coppie in sequenza che porta a una discussione con l’intera classe sulle prospettive emerse in merito a un argomento. </a:t>
                      </a:r>
                      <a:endParaRPr lang="it-IT" sz="1400">
                        <a:effectLst/>
                      </a:endParaRPr>
                    </a:p>
                  </a:txBody>
                  <a:tcPr marL="73025" marR="730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rtl="0" fontAlgn="t">
                        <a:spcBef>
                          <a:spcPts val="0"/>
                        </a:spcBef>
                        <a:spcAft>
                          <a:spcPts val="0"/>
                        </a:spcAft>
                      </a:pPr>
                      <a:r>
                        <a:rPr lang="it-IT" sz="1400" b="0" i="0" u="none" strike="noStrike" dirty="0">
                          <a:solidFill>
                            <a:srgbClr val="000000"/>
                          </a:solidFill>
                          <a:effectLst/>
                          <a:latin typeface="Calibri" panose="020F0502020204030204" pitchFamily="34" charset="0"/>
                        </a:rPr>
                        <a:t>Esercitare l’ascolto e la capacità di persuasione nel dialogo con un’altra persona.</a:t>
                      </a:r>
                      <a:endParaRPr lang="it-IT" sz="1400" dirty="0">
                        <a:effectLst/>
                      </a:endParaRPr>
                    </a:p>
                    <a:p>
                      <a:pPr algn="just" rtl="0" fontAlgn="t">
                        <a:spcBef>
                          <a:spcPts val="0"/>
                        </a:spcBef>
                        <a:spcAft>
                          <a:spcPts val="0"/>
                        </a:spcAft>
                      </a:pPr>
                      <a:r>
                        <a:rPr lang="it-IT" sz="1400" b="0" i="0" u="none" strike="noStrike" dirty="0">
                          <a:solidFill>
                            <a:srgbClr val="000000"/>
                          </a:solidFill>
                          <a:effectLst/>
                          <a:latin typeface="Calibri" panose="020F0502020204030204" pitchFamily="34" charset="0"/>
                        </a:rPr>
                        <a:t>Rettifica e revisione di idee e opinioni. </a:t>
                      </a:r>
                      <a:endParaRPr lang="it-IT" sz="1400" dirty="0">
                        <a:effectLst/>
                      </a:endParaRPr>
                    </a:p>
                    <a:p>
                      <a:pPr algn="just" rtl="0" fontAlgn="t">
                        <a:spcBef>
                          <a:spcPts val="0"/>
                        </a:spcBef>
                        <a:spcAft>
                          <a:spcPts val="0"/>
                        </a:spcAft>
                      </a:pPr>
                      <a:r>
                        <a:rPr lang="it-IT" sz="1400" b="0" i="0" u="none" strike="noStrike" dirty="0">
                          <a:solidFill>
                            <a:srgbClr val="000000"/>
                          </a:solidFill>
                          <a:effectLst/>
                          <a:latin typeface="Calibri" panose="020F0502020204030204" pitchFamily="34" charset="0"/>
                        </a:rPr>
                        <a:t>Identificazione e analisi dei punti di connessione tra persone e prospettive. </a:t>
                      </a:r>
                      <a:endParaRPr lang="it-IT" sz="1400" dirty="0">
                        <a:effectLst/>
                      </a:endParaRPr>
                    </a:p>
                  </a:txBody>
                  <a:tcPr marL="73025" marR="730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5059463"/>
                  </a:ext>
                </a:extLst>
              </a:tr>
            </a:tbl>
          </a:graphicData>
        </a:graphic>
      </p:graphicFrame>
      <p:sp>
        <p:nvSpPr>
          <p:cNvPr id="8" name="Rectangle 2">
            <a:extLst>
              <a:ext uri="{FF2B5EF4-FFF2-40B4-BE49-F238E27FC236}">
                <a16:creationId xmlns:a16="http://schemas.microsoft.com/office/drawing/2014/main" id="{3D9706FF-E4A1-4F61-97D6-F020DB7CF362}"/>
              </a:ext>
            </a:extLst>
          </p:cNvPr>
          <p:cNvSpPr>
            <a:spLocks noChangeArrowheads="1"/>
          </p:cNvSpPr>
          <p:nvPr/>
        </p:nvSpPr>
        <p:spPr bwMode="auto">
          <a:xfrm>
            <a:off x="-3868229" y="-233065"/>
            <a:ext cx="20224517"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it-IT" altLang="it-IT" sz="1800" b="0" i="0" u="none" strike="noStrike" cap="none" normalizeH="0" baseline="0">
                <a:ln>
                  <a:noFill/>
                </a:ln>
                <a:solidFill>
                  <a:schemeClr val="tx1"/>
                </a:solidFill>
                <a:effectLst/>
                <a:latin typeface="Arial" panose="020B0604020202020204" pitchFamily="34" charset="0"/>
              </a:rPr>
            </a:br>
            <a:endParaRPr kumimoji="0" lang="it-IT" altLang="it-IT"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a:ln>
                <a:noFill/>
              </a:ln>
              <a:solidFill>
                <a:schemeClr val="tx1"/>
              </a:solidFill>
              <a:effectLst/>
              <a:latin typeface="Arial" panose="020B0604020202020204" pitchFamily="34" charset="0"/>
            </a:endParaRPr>
          </a:p>
        </p:txBody>
      </p:sp>
      <p:pic>
        <p:nvPicPr>
          <p:cNvPr id="9" name="Immagine 8">
            <a:extLst>
              <a:ext uri="{FF2B5EF4-FFF2-40B4-BE49-F238E27FC236}">
                <a16:creationId xmlns:a16="http://schemas.microsoft.com/office/drawing/2014/main" id="{2E2398C1-9881-4C21-829B-438E8A4858F7}"/>
              </a:ext>
            </a:extLst>
          </p:cNvPr>
          <p:cNvPicPr>
            <a:picLocks noChangeAspect="1"/>
          </p:cNvPicPr>
          <p:nvPr/>
        </p:nvPicPr>
        <p:blipFill>
          <a:blip r:embed="rId2"/>
          <a:stretch>
            <a:fillRect/>
          </a:stretch>
        </p:blipFill>
        <p:spPr>
          <a:xfrm>
            <a:off x="9198638" y="5786904"/>
            <a:ext cx="2993362" cy="1071096"/>
          </a:xfrm>
          <a:prstGeom prst="rect">
            <a:avLst/>
          </a:prstGeom>
        </p:spPr>
      </p:pic>
    </p:spTree>
    <p:extLst>
      <p:ext uri="{BB962C8B-B14F-4D97-AF65-F5344CB8AC3E}">
        <p14:creationId xmlns:p14="http://schemas.microsoft.com/office/powerpoint/2010/main" val="911804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78F498-312F-46FA-9637-080866056764}"/>
              </a:ext>
            </a:extLst>
          </p:cNvPr>
          <p:cNvSpPr>
            <a:spLocks noGrp="1"/>
          </p:cNvSpPr>
          <p:nvPr>
            <p:ph type="title"/>
          </p:nvPr>
        </p:nvSpPr>
        <p:spPr/>
        <p:txBody>
          <a:bodyPr/>
          <a:lstStyle/>
          <a:p>
            <a:r>
              <a:rPr lang="it-IT" dirty="0"/>
              <a:t>Cosa si intende per «varietà di punti di vista»?</a:t>
            </a:r>
          </a:p>
        </p:txBody>
      </p:sp>
      <p:sp>
        <p:nvSpPr>
          <p:cNvPr id="3" name="Segnaposto contenuto 2">
            <a:extLst>
              <a:ext uri="{FF2B5EF4-FFF2-40B4-BE49-F238E27FC236}">
                <a16:creationId xmlns:a16="http://schemas.microsoft.com/office/drawing/2014/main" id="{365F8630-176A-4147-BC87-B3DAE5DACE22}"/>
              </a:ext>
            </a:extLst>
          </p:cNvPr>
          <p:cNvSpPr>
            <a:spLocks noGrp="1"/>
          </p:cNvSpPr>
          <p:nvPr>
            <p:ph idx="1"/>
          </p:nvPr>
        </p:nvSpPr>
        <p:spPr/>
        <p:txBody>
          <a:bodyPr>
            <a:normAutofit lnSpcReduction="10000"/>
          </a:bodyPr>
          <a:lstStyle/>
          <a:p>
            <a:pPr marL="0" indent="0">
              <a:buNone/>
            </a:pPr>
            <a:r>
              <a:rPr lang="it-IT" dirty="0"/>
              <a:t>Un punto di vista è definito come un’opinione pervenutaci dal passato oppure come un'opinione sul passato. Ciò potrebbe comprendere il passato molto recente quando si insegna educazione civica. Ciascuna delle sezioni di “</a:t>
            </a:r>
            <a:r>
              <a:rPr lang="it-IT" dirty="0" err="1"/>
              <a:t>Variety</a:t>
            </a:r>
            <a:r>
              <a:rPr lang="it-IT" dirty="0"/>
              <a:t> of </a:t>
            </a:r>
            <a:r>
              <a:rPr lang="it-IT" dirty="0" err="1"/>
              <a:t>Viewpoints</a:t>
            </a:r>
            <a:r>
              <a:rPr lang="it-IT" dirty="0"/>
              <a:t>” fornirà un contenuto multi-prospettico su argomenti chiave. I programmi di lezioni forniscono agli insegnanti un modo per lavorare con i punti di vista. </a:t>
            </a:r>
          </a:p>
          <a:p>
            <a:pPr marL="0" indent="0">
              <a:buNone/>
            </a:pPr>
            <a:r>
              <a:rPr lang="it-IT" dirty="0"/>
              <a:t>Abbiamo detto che il lavoro ha prodotto materiali per dodici differenti punti di vista su quattro macro-aree di cui fra un po’ parleremo.</a:t>
            </a:r>
            <a:br>
              <a:rPr lang="it-IT" dirty="0"/>
            </a:br>
            <a:endParaRPr lang="it-IT" dirty="0"/>
          </a:p>
        </p:txBody>
      </p:sp>
      <p:pic>
        <p:nvPicPr>
          <p:cNvPr id="4" name="Immagine 3">
            <a:extLst>
              <a:ext uri="{FF2B5EF4-FFF2-40B4-BE49-F238E27FC236}">
                <a16:creationId xmlns:a16="http://schemas.microsoft.com/office/drawing/2014/main" id="{81643FE2-239C-4FF9-BDF2-B86C8E5BBB63}"/>
              </a:ext>
            </a:extLst>
          </p:cNvPr>
          <p:cNvPicPr>
            <a:picLocks noChangeAspect="1"/>
          </p:cNvPicPr>
          <p:nvPr/>
        </p:nvPicPr>
        <p:blipFill>
          <a:blip r:embed="rId2"/>
          <a:stretch>
            <a:fillRect/>
          </a:stretch>
        </p:blipFill>
        <p:spPr>
          <a:xfrm>
            <a:off x="9198638" y="5786904"/>
            <a:ext cx="2993362" cy="1071096"/>
          </a:xfrm>
          <a:prstGeom prst="rect">
            <a:avLst/>
          </a:prstGeom>
        </p:spPr>
      </p:pic>
    </p:spTree>
    <p:extLst>
      <p:ext uri="{BB962C8B-B14F-4D97-AF65-F5344CB8AC3E}">
        <p14:creationId xmlns:p14="http://schemas.microsoft.com/office/powerpoint/2010/main" val="1662884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CC5A55-1B4E-4633-AEFF-EFE43E3679AD}"/>
              </a:ext>
            </a:extLst>
          </p:cNvPr>
          <p:cNvSpPr>
            <a:spLocks noGrp="1"/>
          </p:cNvSpPr>
          <p:nvPr>
            <p:ph type="title"/>
          </p:nvPr>
        </p:nvSpPr>
        <p:spPr/>
        <p:txBody>
          <a:bodyPr/>
          <a:lstStyle/>
          <a:p>
            <a:r>
              <a:rPr lang="it-IT" dirty="0"/>
              <a:t>Qualche considerazione sulla valutazione:</a:t>
            </a:r>
            <a:br>
              <a:rPr lang="it-IT" dirty="0"/>
            </a:br>
            <a:r>
              <a:rPr lang="it-IT" dirty="0"/>
              <a:t>il «quadrifoglio» europeo</a:t>
            </a:r>
          </a:p>
        </p:txBody>
      </p:sp>
      <p:pic>
        <p:nvPicPr>
          <p:cNvPr id="2050" name="Picture 2">
            <a:extLst>
              <a:ext uri="{FF2B5EF4-FFF2-40B4-BE49-F238E27FC236}">
                <a16:creationId xmlns:a16="http://schemas.microsoft.com/office/drawing/2014/main" id="{BF274A0B-A030-409C-9C50-6099E1012DC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67409" y="2016125"/>
            <a:ext cx="10774017" cy="4132884"/>
          </a:xfrm>
          <a:prstGeom prst="rect">
            <a:avLst/>
          </a:prstGeom>
          <a:noFill/>
          <a:extLst>
            <a:ext uri="{909E8E84-426E-40DD-AFC4-6F175D3DCCD1}">
              <a14:hiddenFill xmlns:a14="http://schemas.microsoft.com/office/drawing/2010/main">
                <a:solidFill>
                  <a:srgbClr val="FFFFFF"/>
                </a:solidFill>
              </a14:hiddenFill>
            </a:ext>
          </a:extLst>
        </p:spPr>
      </p:pic>
      <p:pic>
        <p:nvPicPr>
          <p:cNvPr id="5" name="Immagine 4">
            <a:extLst>
              <a:ext uri="{FF2B5EF4-FFF2-40B4-BE49-F238E27FC236}">
                <a16:creationId xmlns:a16="http://schemas.microsoft.com/office/drawing/2014/main" id="{F1DC3D74-D2D6-493E-8BF0-6534B00778C2}"/>
              </a:ext>
            </a:extLst>
          </p:cNvPr>
          <p:cNvPicPr>
            <a:picLocks noChangeAspect="1"/>
          </p:cNvPicPr>
          <p:nvPr/>
        </p:nvPicPr>
        <p:blipFill>
          <a:blip r:embed="rId3"/>
          <a:stretch>
            <a:fillRect/>
          </a:stretch>
        </p:blipFill>
        <p:spPr>
          <a:xfrm>
            <a:off x="9198638" y="6149008"/>
            <a:ext cx="2993362" cy="708991"/>
          </a:xfrm>
          <a:prstGeom prst="rect">
            <a:avLst/>
          </a:prstGeom>
        </p:spPr>
      </p:pic>
    </p:spTree>
    <p:extLst>
      <p:ext uri="{BB962C8B-B14F-4D97-AF65-F5344CB8AC3E}">
        <p14:creationId xmlns:p14="http://schemas.microsoft.com/office/powerpoint/2010/main" val="30041829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9FB56D-91D9-4D64-9732-C7428CCD8088}"/>
              </a:ext>
            </a:extLst>
          </p:cNvPr>
          <p:cNvSpPr>
            <a:spLocks noGrp="1"/>
          </p:cNvSpPr>
          <p:nvPr>
            <p:ph type="title"/>
          </p:nvPr>
        </p:nvSpPr>
        <p:spPr/>
        <p:txBody>
          <a:bodyPr/>
          <a:lstStyle/>
          <a:p>
            <a:r>
              <a:rPr lang="it-IT" dirty="0"/>
              <a:t>Quali sono gli obiettivi della valutazione proposti?</a:t>
            </a:r>
            <a:br>
              <a:rPr lang="it-IT" dirty="0"/>
            </a:br>
            <a:r>
              <a:rPr lang="it-IT" dirty="0"/>
              <a:t>Alcune considerazioni.</a:t>
            </a:r>
          </a:p>
        </p:txBody>
      </p:sp>
      <p:sp>
        <p:nvSpPr>
          <p:cNvPr id="3" name="Segnaposto contenuto 2">
            <a:extLst>
              <a:ext uri="{FF2B5EF4-FFF2-40B4-BE49-F238E27FC236}">
                <a16:creationId xmlns:a16="http://schemas.microsoft.com/office/drawing/2014/main" id="{2CB01304-B8D1-4BA1-A56D-ED60BF0050D5}"/>
              </a:ext>
            </a:extLst>
          </p:cNvPr>
          <p:cNvSpPr>
            <a:spLocks noGrp="1"/>
          </p:cNvSpPr>
          <p:nvPr>
            <p:ph idx="1"/>
          </p:nvPr>
        </p:nvSpPr>
        <p:spPr/>
        <p:txBody>
          <a:bodyPr>
            <a:normAutofit fontScale="62500" lnSpcReduction="20000"/>
          </a:bodyPr>
          <a:lstStyle/>
          <a:p>
            <a:pPr marL="0" indent="0">
              <a:buNone/>
            </a:pPr>
            <a:r>
              <a:rPr lang="it-IT" dirty="0"/>
              <a:t>Le competenze sociali e civiche si possono valutare al meglio utilizzando una varia gamma di metodologie di valutazione, come ad esempio:</a:t>
            </a:r>
          </a:p>
          <a:p>
            <a:pPr fontAlgn="base"/>
            <a:r>
              <a:rPr lang="it-IT" dirty="0"/>
              <a:t>Compiti complessi e progetti estesi</a:t>
            </a:r>
          </a:p>
          <a:p>
            <a:pPr fontAlgn="base"/>
            <a:r>
              <a:rPr lang="it-IT" dirty="0"/>
              <a:t>Portfolio</a:t>
            </a:r>
          </a:p>
          <a:p>
            <a:pPr fontAlgn="base"/>
            <a:r>
              <a:rPr lang="it-IT" dirty="0"/>
              <a:t>Valutazione basata sulle prestazioni</a:t>
            </a:r>
          </a:p>
          <a:p>
            <a:pPr fontAlgn="base"/>
            <a:r>
              <a:rPr lang="it-IT" dirty="0"/>
              <a:t>Attività basate su immagini</a:t>
            </a:r>
          </a:p>
          <a:p>
            <a:pPr fontAlgn="base"/>
            <a:r>
              <a:rPr lang="it-IT" dirty="0"/>
              <a:t>Analisi di documenti</a:t>
            </a:r>
          </a:p>
          <a:p>
            <a:pPr fontAlgn="base"/>
            <a:r>
              <a:rPr lang="it-IT" dirty="0"/>
              <a:t>Generazione di domande critiche</a:t>
            </a:r>
          </a:p>
          <a:p>
            <a:pPr fontAlgn="base"/>
            <a:r>
              <a:rPr lang="it-IT" dirty="0"/>
              <a:t>Organizzatori grafici</a:t>
            </a:r>
          </a:p>
          <a:p>
            <a:pPr fontAlgn="base"/>
            <a:r>
              <a:rPr lang="it-IT" dirty="0"/>
              <a:t>Attività della tovaglietta</a:t>
            </a:r>
          </a:p>
          <a:p>
            <a:pPr fontAlgn="base"/>
            <a:r>
              <a:rPr lang="it-IT" dirty="0"/>
              <a:t>Tema riflessivo</a:t>
            </a:r>
          </a:p>
          <a:p>
            <a:pPr marL="0" indent="0">
              <a:buNone/>
            </a:pPr>
            <a:endParaRPr lang="it-IT" dirty="0"/>
          </a:p>
        </p:txBody>
      </p:sp>
      <p:pic>
        <p:nvPicPr>
          <p:cNvPr id="4" name="Immagine 3">
            <a:extLst>
              <a:ext uri="{FF2B5EF4-FFF2-40B4-BE49-F238E27FC236}">
                <a16:creationId xmlns:a16="http://schemas.microsoft.com/office/drawing/2014/main" id="{B3FF4687-2522-45A7-9C94-9C4789768FAF}"/>
              </a:ext>
            </a:extLst>
          </p:cNvPr>
          <p:cNvPicPr>
            <a:picLocks noChangeAspect="1"/>
          </p:cNvPicPr>
          <p:nvPr/>
        </p:nvPicPr>
        <p:blipFill>
          <a:blip r:embed="rId2"/>
          <a:stretch>
            <a:fillRect/>
          </a:stretch>
        </p:blipFill>
        <p:spPr>
          <a:xfrm>
            <a:off x="9198638" y="5786904"/>
            <a:ext cx="2993362" cy="1071096"/>
          </a:xfrm>
          <a:prstGeom prst="rect">
            <a:avLst/>
          </a:prstGeom>
        </p:spPr>
      </p:pic>
    </p:spTree>
    <p:extLst>
      <p:ext uri="{BB962C8B-B14F-4D97-AF65-F5344CB8AC3E}">
        <p14:creationId xmlns:p14="http://schemas.microsoft.com/office/powerpoint/2010/main" val="7240878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8A6253-B5C3-46A7-BB41-7DFE1365834E}"/>
              </a:ext>
            </a:extLst>
          </p:cNvPr>
          <p:cNvSpPr>
            <a:spLocks noGrp="1"/>
          </p:cNvSpPr>
          <p:nvPr>
            <p:ph type="title"/>
          </p:nvPr>
        </p:nvSpPr>
        <p:spPr/>
        <p:txBody>
          <a:bodyPr/>
          <a:lstStyle/>
          <a:p>
            <a:r>
              <a:rPr lang="it-IT" dirty="0"/>
              <a:t>Quali sono gli obiettivi della valutazione proposti?</a:t>
            </a:r>
            <a:br>
              <a:rPr lang="it-IT" dirty="0"/>
            </a:br>
            <a:r>
              <a:rPr lang="it-IT" dirty="0"/>
              <a:t>Alcune considerazioni.</a:t>
            </a:r>
          </a:p>
        </p:txBody>
      </p:sp>
      <p:sp>
        <p:nvSpPr>
          <p:cNvPr id="3" name="Segnaposto contenuto 2">
            <a:extLst>
              <a:ext uri="{FF2B5EF4-FFF2-40B4-BE49-F238E27FC236}">
                <a16:creationId xmlns:a16="http://schemas.microsoft.com/office/drawing/2014/main" id="{BBA96675-CBE3-43C0-912D-8B8EC4C9D6D0}"/>
              </a:ext>
            </a:extLst>
          </p:cNvPr>
          <p:cNvSpPr>
            <a:spLocks noGrp="1"/>
          </p:cNvSpPr>
          <p:nvPr>
            <p:ph idx="1"/>
          </p:nvPr>
        </p:nvSpPr>
        <p:spPr/>
        <p:txBody>
          <a:bodyPr/>
          <a:lstStyle/>
          <a:p>
            <a:pPr fontAlgn="base"/>
            <a:r>
              <a:rPr lang="it-IT" dirty="0"/>
              <a:t>Si possono sostenere al meglio tramite l'integrazione di un approccio basato sui punti di forza che cerca di identificare e costruire partendo dalle capacità esistenti piuttosto che un approccio basato sulle lacune (che, ad esempio, metta in rilievo i punti di debolezza).</a:t>
            </a:r>
          </a:p>
          <a:p>
            <a:pPr fontAlgn="base"/>
            <a:r>
              <a:rPr lang="it-IT" dirty="0"/>
              <a:t>Si possono esercitare al meglio tramite un approccio basato sulle indagini.</a:t>
            </a:r>
          </a:p>
          <a:p>
            <a:pPr fontAlgn="base"/>
            <a:r>
              <a:rPr lang="it-IT" dirty="0"/>
              <a:t>Si possono coltivare al meglio in ambienti di apprendimento attivo. </a:t>
            </a:r>
          </a:p>
          <a:p>
            <a:pPr fontAlgn="base"/>
            <a:r>
              <a:rPr lang="it-IT" dirty="0"/>
              <a:t>Si possono valutare al meglio tramite una valutazione formativa affiancata, ove pertinente, da una valutazione sommativa.</a:t>
            </a:r>
          </a:p>
          <a:p>
            <a:endParaRPr lang="it-IT" dirty="0"/>
          </a:p>
        </p:txBody>
      </p:sp>
      <p:pic>
        <p:nvPicPr>
          <p:cNvPr id="4" name="Immagine 3">
            <a:extLst>
              <a:ext uri="{FF2B5EF4-FFF2-40B4-BE49-F238E27FC236}">
                <a16:creationId xmlns:a16="http://schemas.microsoft.com/office/drawing/2014/main" id="{E4971176-23EB-49A5-8B0A-C98E2AAA93C8}"/>
              </a:ext>
            </a:extLst>
          </p:cNvPr>
          <p:cNvPicPr>
            <a:picLocks noChangeAspect="1"/>
          </p:cNvPicPr>
          <p:nvPr/>
        </p:nvPicPr>
        <p:blipFill>
          <a:blip r:embed="rId2"/>
          <a:stretch>
            <a:fillRect/>
          </a:stretch>
        </p:blipFill>
        <p:spPr>
          <a:xfrm>
            <a:off x="9198638" y="5786904"/>
            <a:ext cx="2993362" cy="1071096"/>
          </a:xfrm>
          <a:prstGeom prst="rect">
            <a:avLst/>
          </a:prstGeom>
        </p:spPr>
      </p:pic>
    </p:spTree>
    <p:extLst>
      <p:ext uri="{BB962C8B-B14F-4D97-AF65-F5344CB8AC3E}">
        <p14:creationId xmlns:p14="http://schemas.microsoft.com/office/powerpoint/2010/main" val="26154655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2088C56-AF5B-4D8C-81C7-D7FFE80B9734}"/>
              </a:ext>
            </a:extLst>
          </p:cNvPr>
          <p:cNvSpPr>
            <a:spLocks noGrp="1"/>
          </p:cNvSpPr>
          <p:nvPr>
            <p:ph type="title"/>
          </p:nvPr>
        </p:nvSpPr>
        <p:spPr/>
        <p:txBody>
          <a:bodyPr/>
          <a:lstStyle/>
          <a:p>
            <a:r>
              <a:rPr lang="it-IT" dirty="0"/>
              <a:t>I «punti di vista»</a:t>
            </a:r>
            <a:br>
              <a:rPr lang="it-IT" dirty="0"/>
            </a:br>
            <a:endParaRPr lang="it-IT" dirty="0"/>
          </a:p>
        </p:txBody>
      </p:sp>
      <p:sp>
        <p:nvSpPr>
          <p:cNvPr id="3" name="Segnaposto contenuto 2">
            <a:extLst>
              <a:ext uri="{FF2B5EF4-FFF2-40B4-BE49-F238E27FC236}">
                <a16:creationId xmlns:a16="http://schemas.microsoft.com/office/drawing/2014/main" id="{ED7087A9-09AD-403A-B09E-16AE64B9D454}"/>
              </a:ext>
            </a:extLst>
          </p:cNvPr>
          <p:cNvSpPr>
            <a:spLocks noGrp="1"/>
          </p:cNvSpPr>
          <p:nvPr>
            <p:ph idx="1"/>
          </p:nvPr>
        </p:nvSpPr>
        <p:spPr/>
        <p:txBody>
          <a:bodyPr/>
          <a:lstStyle/>
          <a:p>
            <a:pPr marL="0" indent="0">
              <a:buNone/>
            </a:pPr>
            <a:r>
              <a:rPr lang="it-IT" dirty="0"/>
              <a:t>Quali sono i contenuti di «Learning to </a:t>
            </a:r>
            <a:r>
              <a:rPr lang="it-IT" dirty="0" err="1"/>
              <a:t>Disagree</a:t>
            </a:r>
            <a:r>
              <a:rPr lang="it-IT" dirty="0"/>
              <a:t>»?</a:t>
            </a:r>
          </a:p>
          <a:p>
            <a:pPr marL="0" indent="0">
              <a:buNone/>
            </a:pPr>
            <a:r>
              <a:rPr lang="it-IT" dirty="0"/>
              <a:t>Le tematiche sono organizzate in quattro macro-aree.</a:t>
            </a:r>
          </a:p>
          <a:p>
            <a:pPr marL="457200" indent="-457200">
              <a:buAutoNum type="alphaLcPeriod"/>
            </a:pPr>
            <a:r>
              <a:rPr lang="it-IT" dirty="0"/>
              <a:t>Gente in movimento</a:t>
            </a:r>
          </a:p>
          <a:p>
            <a:pPr marL="457200" indent="-457200">
              <a:buAutoNum type="alphaLcPeriod"/>
            </a:pPr>
            <a:r>
              <a:rPr lang="it-IT" dirty="0"/>
              <a:t>Confini: secessioni e annessioni</a:t>
            </a:r>
          </a:p>
          <a:p>
            <a:pPr marL="457200" indent="-457200">
              <a:buAutoNum type="alphaLcPeriod"/>
            </a:pPr>
            <a:r>
              <a:rPr lang="it-IT" dirty="0"/>
              <a:t>Sopravvivere in situazioni difficili</a:t>
            </a:r>
          </a:p>
          <a:p>
            <a:pPr marL="457200" indent="-457200">
              <a:buAutoNum type="alphaLcPeriod"/>
            </a:pPr>
            <a:r>
              <a:rPr lang="it-IT" dirty="0"/>
              <a:t>Il patrimonio culturale ed il suo uso pubblico (in via ancora di sviluppo)</a:t>
            </a:r>
          </a:p>
        </p:txBody>
      </p:sp>
      <p:pic>
        <p:nvPicPr>
          <p:cNvPr id="4" name="Immagine 3">
            <a:extLst>
              <a:ext uri="{FF2B5EF4-FFF2-40B4-BE49-F238E27FC236}">
                <a16:creationId xmlns:a16="http://schemas.microsoft.com/office/drawing/2014/main" id="{26171D11-7ED7-41F2-9965-09A8418B8254}"/>
              </a:ext>
            </a:extLst>
          </p:cNvPr>
          <p:cNvPicPr>
            <a:picLocks noChangeAspect="1"/>
          </p:cNvPicPr>
          <p:nvPr/>
        </p:nvPicPr>
        <p:blipFill>
          <a:blip r:embed="rId2"/>
          <a:stretch>
            <a:fillRect/>
          </a:stretch>
        </p:blipFill>
        <p:spPr>
          <a:xfrm>
            <a:off x="9198638" y="5786904"/>
            <a:ext cx="2993362" cy="1071096"/>
          </a:xfrm>
          <a:prstGeom prst="rect">
            <a:avLst/>
          </a:prstGeom>
        </p:spPr>
      </p:pic>
    </p:spTree>
    <p:extLst>
      <p:ext uri="{BB962C8B-B14F-4D97-AF65-F5344CB8AC3E}">
        <p14:creationId xmlns:p14="http://schemas.microsoft.com/office/powerpoint/2010/main" val="1170458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B09725-2C87-499B-8601-4F2102D9B82B}"/>
              </a:ext>
            </a:extLst>
          </p:cNvPr>
          <p:cNvSpPr>
            <a:spLocks noGrp="1"/>
          </p:cNvSpPr>
          <p:nvPr>
            <p:ph type="title"/>
          </p:nvPr>
        </p:nvSpPr>
        <p:spPr/>
        <p:txBody>
          <a:bodyPr/>
          <a:lstStyle/>
          <a:p>
            <a:r>
              <a:rPr lang="it-IT" dirty="0"/>
              <a:t>I contenuti di «gente in movimento»</a:t>
            </a:r>
          </a:p>
        </p:txBody>
      </p:sp>
      <p:sp>
        <p:nvSpPr>
          <p:cNvPr id="3" name="Segnaposto contenuto 2">
            <a:extLst>
              <a:ext uri="{FF2B5EF4-FFF2-40B4-BE49-F238E27FC236}">
                <a16:creationId xmlns:a16="http://schemas.microsoft.com/office/drawing/2014/main" id="{9F9FF0A7-420A-4411-9BDA-F5A0758ABF6A}"/>
              </a:ext>
            </a:extLst>
          </p:cNvPr>
          <p:cNvSpPr>
            <a:spLocks noGrp="1"/>
          </p:cNvSpPr>
          <p:nvPr>
            <p:ph idx="1"/>
          </p:nvPr>
        </p:nvSpPr>
        <p:spPr/>
        <p:txBody>
          <a:bodyPr/>
          <a:lstStyle/>
          <a:p>
            <a:r>
              <a:rPr lang="it-IT" dirty="0"/>
              <a:t>Perché le persone si muovono?</a:t>
            </a:r>
          </a:p>
          <a:p>
            <a:endParaRPr lang="it-IT" dirty="0"/>
          </a:p>
          <a:p>
            <a:r>
              <a:rPr lang="it-IT" dirty="0"/>
              <a:t>Come sono percepiti di migranti?</a:t>
            </a:r>
          </a:p>
          <a:p>
            <a:endParaRPr lang="it-IT" dirty="0"/>
          </a:p>
          <a:p>
            <a:r>
              <a:rPr lang="it-IT" dirty="0"/>
              <a:t>La storia della nave </a:t>
            </a:r>
            <a:r>
              <a:rPr lang="it-IT" dirty="0" err="1"/>
              <a:t>Vlora</a:t>
            </a:r>
            <a:endParaRPr lang="it-IT" dirty="0"/>
          </a:p>
          <a:p>
            <a:endParaRPr lang="it-IT" dirty="0"/>
          </a:p>
        </p:txBody>
      </p:sp>
      <p:pic>
        <p:nvPicPr>
          <p:cNvPr id="4" name="Immagine 3">
            <a:extLst>
              <a:ext uri="{FF2B5EF4-FFF2-40B4-BE49-F238E27FC236}">
                <a16:creationId xmlns:a16="http://schemas.microsoft.com/office/drawing/2014/main" id="{5A2D16C9-B807-4DE6-8CAE-DCC59E2CF709}"/>
              </a:ext>
            </a:extLst>
          </p:cNvPr>
          <p:cNvPicPr>
            <a:picLocks noChangeAspect="1"/>
          </p:cNvPicPr>
          <p:nvPr/>
        </p:nvPicPr>
        <p:blipFill>
          <a:blip r:embed="rId2"/>
          <a:stretch>
            <a:fillRect/>
          </a:stretch>
        </p:blipFill>
        <p:spPr>
          <a:xfrm>
            <a:off x="9198638" y="5786904"/>
            <a:ext cx="2993362" cy="1071096"/>
          </a:xfrm>
          <a:prstGeom prst="rect">
            <a:avLst/>
          </a:prstGeom>
        </p:spPr>
      </p:pic>
    </p:spTree>
    <p:extLst>
      <p:ext uri="{BB962C8B-B14F-4D97-AF65-F5344CB8AC3E}">
        <p14:creationId xmlns:p14="http://schemas.microsoft.com/office/powerpoint/2010/main" val="26004093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9BE906-C08F-4E13-8A45-19EDCCC7C2F4}"/>
              </a:ext>
            </a:extLst>
          </p:cNvPr>
          <p:cNvSpPr>
            <a:spLocks noGrp="1"/>
          </p:cNvSpPr>
          <p:nvPr>
            <p:ph type="title"/>
          </p:nvPr>
        </p:nvSpPr>
        <p:spPr/>
        <p:txBody>
          <a:bodyPr/>
          <a:lstStyle/>
          <a:p>
            <a:r>
              <a:rPr lang="it-IT" dirty="0"/>
              <a:t>I contenuti di confini: secessioni ed annessioni</a:t>
            </a:r>
          </a:p>
        </p:txBody>
      </p:sp>
      <p:sp>
        <p:nvSpPr>
          <p:cNvPr id="3" name="Segnaposto contenuto 2">
            <a:extLst>
              <a:ext uri="{FF2B5EF4-FFF2-40B4-BE49-F238E27FC236}">
                <a16:creationId xmlns:a16="http://schemas.microsoft.com/office/drawing/2014/main" id="{86727A6E-BCEE-459B-B2C6-199957675031}"/>
              </a:ext>
            </a:extLst>
          </p:cNvPr>
          <p:cNvSpPr>
            <a:spLocks noGrp="1"/>
          </p:cNvSpPr>
          <p:nvPr>
            <p:ph idx="1"/>
          </p:nvPr>
        </p:nvSpPr>
        <p:spPr/>
        <p:txBody>
          <a:bodyPr/>
          <a:lstStyle/>
          <a:p>
            <a:r>
              <a:rPr lang="it-IT" dirty="0"/>
              <a:t>Irlanda del Nord</a:t>
            </a:r>
          </a:p>
          <a:p>
            <a:endParaRPr lang="it-IT" dirty="0"/>
          </a:p>
          <a:p>
            <a:r>
              <a:rPr lang="it-IT" dirty="0"/>
              <a:t>Kosovo</a:t>
            </a:r>
          </a:p>
          <a:p>
            <a:endParaRPr lang="it-IT" dirty="0"/>
          </a:p>
          <a:p>
            <a:r>
              <a:rPr lang="it-IT" dirty="0"/>
              <a:t>Catalogna</a:t>
            </a:r>
          </a:p>
          <a:p>
            <a:endParaRPr lang="it-IT" dirty="0"/>
          </a:p>
          <a:p>
            <a:r>
              <a:rPr lang="it-IT" dirty="0"/>
              <a:t>Crimea</a:t>
            </a:r>
          </a:p>
        </p:txBody>
      </p:sp>
      <p:pic>
        <p:nvPicPr>
          <p:cNvPr id="4" name="Immagine 3">
            <a:extLst>
              <a:ext uri="{FF2B5EF4-FFF2-40B4-BE49-F238E27FC236}">
                <a16:creationId xmlns:a16="http://schemas.microsoft.com/office/drawing/2014/main" id="{2126041A-49B6-4ACA-AF1B-83F464C84F3F}"/>
              </a:ext>
            </a:extLst>
          </p:cNvPr>
          <p:cNvPicPr>
            <a:picLocks noChangeAspect="1"/>
          </p:cNvPicPr>
          <p:nvPr/>
        </p:nvPicPr>
        <p:blipFill>
          <a:blip r:embed="rId2"/>
          <a:stretch>
            <a:fillRect/>
          </a:stretch>
        </p:blipFill>
        <p:spPr>
          <a:xfrm>
            <a:off x="9198638" y="5786904"/>
            <a:ext cx="2993362" cy="1071096"/>
          </a:xfrm>
          <a:prstGeom prst="rect">
            <a:avLst/>
          </a:prstGeom>
        </p:spPr>
      </p:pic>
    </p:spTree>
    <p:extLst>
      <p:ext uri="{BB962C8B-B14F-4D97-AF65-F5344CB8AC3E}">
        <p14:creationId xmlns:p14="http://schemas.microsoft.com/office/powerpoint/2010/main" val="41210604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318A21A-711E-4033-B05D-27EBE8E56E01}"/>
              </a:ext>
            </a:extLst>
          </p:cNvPr>
          <p:cNvSpPr>
            <a:spLocks noGrp="1"/>
          </p:cNvSpPr>
          <p:nvPr>
            <p:ph type="title"/>
          </p:nvPr>
        </p:nvSpPr>
        <p:spPr/>
        <p:txBody>
          <a:bodyPr/>
          <a:lstStyle/>
          <a:p>
            <a:r>
              <a:rPr lang="it-IT" dirty="0"/>
              <a:t>I contenuti di «Sopravvivere in situazioni difficili»</a:t>
            </a:r>
          </a:p>
        </p:txBody>
      </p:sp>
      <p:sp>
        <p:nvSpPr>
          <p:cNvPr id="3" name="Segnaposto contenuto 2">
            <a:extLst>
              <a:ext uri="{FF2B5EF4-FFF2-40B4-BE49-F238E27FC236}">
                <a16:creationId xmlns:a16="http://schemas.microsoft.com/office/drawing/2014/main" id="{927E79AF-07AD-4ED5-ADA7-6ACFC3C8F779}"/>
              </a:ext>
            </a:extLst>
          </p:cNvPr>
          <p:cNvSpPr>
            <a:spLocks noGrp="1"/>
          </p:cNvSpPr>
          <p:nvPr>
            <p:ph idx="1"/>
          </p:nvPr>
        </p:nvSpPr>
        <p:spPr/>
        <p:txBody>
          <a:bodyPr/>
          <a:lstStyle/>
          <a:p>
            <a:r>
              <a:rPr lang="it-IT" dirty="0"/>
              <a:t>Leader in tempi agitati</a:t>
            </a:r>
          </a:p>
          <a:p>
            <a:endParaRPr lang="it-IT" dirty="0"/>
          </a:p>
          <a:p>
            <a:r>
              <a:rPr lang="it-IT" dirty="0"/>
              <a:t>La carestia in Grecia (durante il secondo conflitto mondiale)</a:t>
            </a:r>
          </a:p>
          <a:p>
            <a:endParaRPr lang="it-IT" dirty="0"/>
          </a:p>
          <a:p>
            <a:r>
              <a:rPr lang="it-IT" dirty="0"/>
              <a:t>La guerra d’Algeria</a:t>
            </a:r>
          </a:p>
          <a:p>
            <a:endParaRPr lang="it-IT" dirty="0"/>
          </a:p>
          <a:p>
            <a:r>
              <a:rPr lang="it-IT" dirty="0"/>
              <a:t>La tassa sulle ricchezze in Turchia</a:t>
            </a:r>
          </a:p>
          <a:p>
            <a:endParaRPr lang="it-IT" dirty="0"/>
          </a:p>
          <a:p>
            <a:endParaRPr lang="it-IT" dirty="0"/>
          </a:p>
        </p:txBody>
      </p:sp>
      <p:pic>
        <p:nvPicPr>
          <p:cNvPr id="4" name="Immagine 3">
            <a:extLst>
              <a:ext uri="{FF2B5EF4-FFF2-40B4-BE49-F238E27FC236}">
                <a16:creationId xmlns:a16="http://schemas.microsoft.com/office/drawing/2014/main" id="{4F04DF5E-C03E-4ED1-B796-DCB1350D8676}"/>
              </a:ext>
            </a:extLst>
          </p:cNvPr>
          <p:cNvPicPr>
            <a:picLocks noChangeAspect="1"/>
          </p:cNvPicPr>
          <p:nvPr/>
        </p:nvPicPr>
        <p:blipFill>
          <a:blip r:embed="rId2"/>
          <a:stretch>
            <a:fillRect/>
          </a:stretch>
        </p:blipFill>
        <p:spPr>
          <a:xfrm>
            <a:off x="9198638" y="5786904"/>
            <a:ext cx="2993362" cy="1071096"/>
          </a:xfrm>
          <a:prstGeom prst="rect">
            <a:avLst/>
          </a:prstGeom>
        </p:spPr>
      </p:pic>
    </p:spTree>
    <p:extLst>
      <p:ext uri="{BB962C8B-B14F-4D97-AF65-F5344CB8AC3E}">
        <p14:creationId xmlns:p14="http://schemas.microsoft.com/office/powerpoint/2010/main" val="42550168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EEDE24-B539-4F1B-8B35-79819E521432}"/>
              </a:ext>
            </a:extLst>
          </p:cNvPr>
          <p:cNvSpPr>
            <a:spLocks noGrp="1"/>
          </p:cNvSpPr>
          <p:nvPr>
            <p:ph type="title"/>
          </p:nvPr>
        </p:nvSpPr>
        <p:spPr/>
        <p:txBody>
          <a:bodyPr/>
          <a:lstStyle/>
          <a:p>
            <a:r>
              <a:rPr lang="it-IT" dirty="0"/>
              <a:t>Contenuti de «Il patrimonio culturale ed il suo uso pubblico»</a:t>
            </a:r>
          </a:p>
        </p:txBody>
      </p:sp>
      <p:sp>
        <p:nvSpPr>
          <p:cNvPr id="3" name="Segnaposto contenuto 2">
            <a:extLst>
              <a:ext uri="{FF2B5EF4-FFF2-40B4-BE49-F238E27FC236}">
                <a16:creationId xmlns:a16="http://schemas.microsoft.com/office/drawing/2014/main" id="{263DBE0D-A181-492B-80BF-737F246C2F79}"/>
              </a:ext>
            </a:extLst>
          </p:cNvPr>
          <p:cNvSpPr>
            <a:spLocks noGrp="1"/>
          </p:cNvSpPr>
          <p:nvPr>
            <p:ph idx="1"/>
          </p:nvPr>
        </p:nvSpPr>
        <p:spPr/>
        <p:txBody>
          <a:bodyPr/>
          <a:lstStyle/>
          <a:p>
            <a:r>
              <a:rPr lang="it-IT" dirty="0"/>
              <a:t>Cecil Rhodes deve cadere</a:t>
            </a:r>
          </a:p>
          <a:p>
            <a:endParaRPr lang="it-IT" dirty="0"/>
          </a:p>
          <a:p>
            <a:r>
              <a:rPr lang="it-IT" dirty="0" err="1"/>
              <a:t>Hagia</a:t>
            </a:r>
            <a:r>
              <a:rPr lang="it-IT" dirty="0"/>
              <a:t> Sofia</a:t>
            </a:r>
          </a:p>
          <a:p>
            <a:endParaRPr lang="it-IT" dirty="0"/>
          </a:p>
          <a:p>
            <a:r>
              <a:rPr lang="it-IT" dirty="0"/>
              <a:t>Cambiare i nomi delle strade a Belgrado</a:t>
            </a:r>
          </a:p>
          <a:p>
            <a:endParaRPr lang="it-IT" dirty="0"/>
          </a:p>
          <a:p>
            <a:r>
              <a:rPr lang="it-IT" dirty="0"/>
              <a:t>Altri in progettazione tra cui uno sui </a:t>
            </a:r>
            <a:r>
              <a:rPr lang="it-IT" dirty="0" err="1"/>
              <a:t>momumenti</a:t>
            </a:r>
            <a:r>
              <a:rPr lang="it-IT" dirty="0"/>
              <a:t> fascisti in Italia</a:t>
            </a:r>
          </a:p>
          <a:p>
            <a:endParaRPr lang="it-IT" dirty="0"/>
          </a:p>
        </p:txBody>
      </p:sp>
      <p:pic>
        <p:nvPicPr>
          <p:cNvPr id="4" name="Immagine 3">
            <a:extLst>
              <a:ext uri="{FF2B5EF4-FFF2-40B4-BE49-F238E27FC236}">
                <a16:creationId xmlns:a16="http://schemas.microsoft.com/office/drawing/2014/main" id="{4E013157-954A-4E4B-AEA6-7978C1374FEF}"/>
              </a:ext>
            </a:extLst>
          </p:cNvPr>
          <p:cNvPicPr>
            <a:picLocks noChangeAspect="1"/>
          </p:cNvPicPr>
          <p:nvPr/>
        </p:nvPicPr>
        <p:blipFill>
          <a:blip r:embed="rId2"/>
          <a:stretch>
            <a:fillRect/>
          </a:stretch>
        </p:blipFill>
        <p:spPr>
          <a:xfrm>
            <a:off x="9198638" y="5786904"/>
            <a:ext cx="2993362" cy="1071096"/>
          </a:xfrm>
          <a:prstGeom prst="rect">
            <a:avLst/>
          </a:prstGeom>
        </p:spPr>
      </p:pic>
    </p:spTree>
    <p:extLst>
      <p:ext uri="{BB962C8B-B14F-4D97-AF65-F5344CB8AC3E}">
        <p14:creationId xmlns:p14="http://schemas.microsoft.com/office/powerpoint/2010/main" val="1312346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38A646-6020-4B91-A7AA-B10B3A772E53}"/>
              </a:ext>
            </a:extLst>
          </p:cNvPr>
          <p:cNvSpPr>
            <a:spLocks noGrp="1"/>
          </p:cNvSpPr>
          <p:nvPr>
            <p:ph type="title"/>
          </p:nvPr>
        </p:nvSpPr>
        <p:spPr/>
        <p:txBody>
          <a:bodyPr/>
          <a:lstStyle/>
          <a:p>
            <a:r>
              <a:rPr lang="it-IT" dirty="0"/>
              <a:t>Di cosa consta il progetto </a:t>
            </a:r>
            <a:br>
              <a:rPr lang="it-IT" dirty="0"/>
            </a:br>
            <a:r>
              <a:rPr lang="it-IT" dirty="0"/>
              <a:t>«Imparare ad essere in disaccordo?»</a:t>
            </a:r>
          </a:p>
        </p:txBody>
      </p:sp>
      <p:sp>
        <p:nvSpPr>
          <p:cNvPr id="3" name="Segnaposto contenuto 2">
            <a:extLst>
              <a:ext uri="{FF2B5EF4-FFF2-40B4-BE49-F238E27FC236}">
                <a16:creationId xmlns:a16="http://schemas.microsoft.com/office/drawing/2014/main" id="{C44544A9-F63B-4B99-9CD2-D8616F4EADCF}"/>
              </a:ext>
            </a:extLst>
          </p:cNvPr>
          <p:cNvSpPr>
            <a:spLocks noGrp="1"/>
          </p:cNvSpPr>
          <p:nvPr>
            <p:ph idx="1"/>
          </p:nvPr>
        </p:nvSpPr>
        <p:spPr/>
        <p:txBody>
          <a:bodyPr/>
          <a:lstStyle/>
          <a:p>
            <a:r>
              <a:rPr lang="it-IT" dirty="0"/>
              <a:t>Learning to </a:t>
            </a:r>
            <a:r>
              <a:rPr lang="it-IT" dirty="0" err="1"/>
              <a:t>Disagree</a:t>
            </a:r>
            <a:r>
              <a:rPr lang="it-IT" dirty="0"/>
              <a:t> è stato concepito come un progetto di ricerca didattica che avrebbe coinvolto diversi partner europei e che ha come suo fine principale quello di aiutare gli insegnanti ad affrontare tematiche controverse del passato e del presente della storia europea, cercando di imparare ad affrontarle anche con coloro che hanno opinioni diverse.</a:t>
            </a:r>
          </a:p>
          <a:p>
            <a:r>
              <a:rPr lang="it-IT" dirty="0"/>
              <a:t>Lo scopo è quello di migliore le competenze civiche e sociali degli studenti che, così, potranno affrontare, in maniera documentata e logica, i loro dissensi.</a:t>
            </a:r>
          </a:p>
        </p:txBody>
      </p:sp>
      <p:pic>
        <p:nvPicPr>
          <p:cNvPr id="4" name="Immagine 3">
            <a:extLst>
              <a:ext uri="{FF2B5EF4-FFF2-40B4-BE49-F238E27FC236}">
                <a16:creationId xmlns:a16="http://schemas.microsoft.com/office/drawing/2014/main" id="{A5959F86-B70C-4C10-912D-B500208D456D}"/>
              </a:ext>
            </a:extLst>
          </p:cNvPr>
          <p:cNvPicPr>
            <a:picLocks noChangeAspect="1"/>
          </p:cNvPicPr>
          <p:nvPr/>
        </p:nvPicPr>
        <p:blipFill>
          <a:blip r:embed="rId2"/>
          <a:stretch>
            <a:fillRect/>
          </a:stretch>
        </p:blipFill>
        <p:spPr>
          <a:xfrm>
            <a:off x="9236864" y="5786904"/>
            <a:ext cx="2993362" cy="1071096"/>
          </a:xfrm>
          <a:prstGeom prst="rect">
            <a:avLst/>
          </a:prstGeom>
        </p:spPr>
      </p:pic>
    </p:spTree>
    <p:extLst>
      <p:ext uri="{BB962C8B-B14F-4D97-AF65-F5344CB8AC3E}">
        <p14:creationId xmlns:p14="http://schemas.microsoft.com/office/powerpoint/2010/main" val="39298127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A260756-7D23-452F-96BA-4B678B878EA0}"/>
              </a:ext>
            </a:extLst>
          </p:cNvPr>
          <p:cNvSpPr>
            <a:spLocks noGrp="1"/>
          </p:cNvSpPr>
          <p:nvPr>
            <p:ph type="title"/>
          </p:nvPr>
        </p:nvSpPr>
        <p:spPr>
          <a:xfrm>
            <a:off x="1468435" y="0"/>
            <a:ext cx="9520158" cy="1049235"/>
          </a:xfrm>
        </p:spPr>
        <p:txBody>
          <a:bodyPr/>
          <a:lstStyle/>
          <a:p>
            <a:r>
              <a:rPr lang="it-IT" dirty="0"/>
              <a:t>Cosa troverete in </a:t>
            </a:r>
            <a:r>
              <a:rPr lang="it-IT" dirty="0" err="1"/>
              <a:t>Historiana</a:t>
            </a:r>
            <a:r>
              <a:rPr lang="it-IT" dirty="0"/>
              <a:t>	</a:t>
            </a:r>
          </a:p>
        </p:txBody>
      </p:sp>
      <p:sp>
        <p:nvSpPr>
          <p:cNvPr id="4" name="Rectangle 1">
            <a:extLst>
              <a:ext uri="{FF2B5EF4-FFF2-40B4-BE49-F238E27FC236}">
                <a16:creationId xmlns:a16="http://schemas.microsoft.com/office/drawing/2014/main" id="{CBE93B11-ACAE-45DA-9E72-F683BC90AFDA}"/>
              </a:ext>
            </a:extLst>
          </p:cNvPr>
          <p:cNvSpPr>
            <a:spLocks noGrp="1" noChangeArrowheads="1"/>
          </p:cNvSpPr>
          <p:nvPr>
            <p:ph idx="1"/>
          </p:nvPr>
        </p:nvSpPr>
        <p:spPr bwMode="auto">
          <a:xfrm>
            <a:off x="1468435" y="1049235"/>
            <a:ext cx="10795547" cy="56015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Standing up to power: The </a:t>
            </a: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Algerian</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war of Independence </a:t>
            </a:r>
          </a:p>
          <a:p>
            <a:pPr marL="0" marR="0" lvl="0" indent="0" algn="l" defTabSz="914400" rtl="0" eaLnBrk="0" fontAlgn="base" latinLnBrk="0" hangingPunct="0">
              <a:lnSpc>
                <a:spcPct val="100000"/>
              </a:lnSpc>
              <a:spcBef>
                <a:spcPct val="0"/>
              </a:spcBef>
              <a:spcAft>
                <a:spcPct val="0"/>
              </a:spcAft>
              <a:buClrTx/>
              <a:buSzTx/>
              <a:buNone/>
              <a:tabLst/>
            </a:pPr>
            <a:r>
              <a:rPr kumimoji="0" lang="it-IT" altLang="it-IT" sz="14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2"/>
              </a:rPr>
              <a:t>https://historiana.eu/#/learning-activity/algerian-war-of-independence</a:t>
            </a:r>
            <a:endParaRPr kumimoji="0" lang="it-IT" altLang="it-IT"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How </a:t>
            </a: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similar</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are </a:t>
            </a: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refugees</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stories over time? </a:t>
            </a:r>
          </a:p>
          <a:p>
            <a:pPr marL="0" marR="0" lvl="0" indent="0" algn="l" defTabSz="914400" rtl="0" eaLnBrk="0" fontAlgn="base" latinLnBrk="0" hangingPunct="0">
              <a:lnSpc>
                <a:spcPct val="100000"/>
              </a:lnSpc>
              <a:spcBef>
                <a:spcPct val="0"/>
              </a:spcBef>
              <a:spcAft>
                <a:spcPct val="0"/>
              </a:spcAft>
              <a:buClrTx/>
              <a:buSzTx/>
              <a:buNone/>
              <a:tabLst/>
            </a:pPr>
            <a:r>
              <a:rPr kumimoji="0" lang="it-IT" altLang="it-IT" sz="14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3"/>
              </a:rPr>
              <a:t>https://historiana.eu/#/learning-activity/refugee-stories</a:t>
            </a:r>
            <a:endParaRPr kumimoji="0" lang="it-IT" altLang="it-IT"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AutoNum type="arabicPeriod" startAt="3"/>
              <a:tabLst/>
            </a:pP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Leaders in Times of </a:t>
            </a: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Turmoil</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‘Heroes or </a:t>
            </a: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Traitors</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None/>
              <a:tabLst/>
            </a:pPr>
            <a:r>
              <a:rPr kumimoji="0" lang="it-IT" altLang="it-IT" sz="14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4"/>
              </a:rPr>
              <a:t>https://historiana.eu/#/learning-activity/Leaders-in-Times-of-Turmoil</a:t>
            </a:r>
            <a:endParaRPr kumimoji="0" lang="it-IT" altLang="it-IT"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AutoNum type="arabicPeriod" startAt="4"/>
              <a:tabLst/>
            </a:pP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Vlora</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Cargo </a:t>
            </a: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Ship</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&amp; the benefit of </a:t>
            </a: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hindsight</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None/>
              <a:tabLst/>
            </a:pPr>
            <a:r>
              <a:rPr kumimoji="0" lang="it-IT" altLang="it-IT" sz="14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5"/>
              </a:rPr>
              <a:t>https://historiana.eu/#/learning-activity/Vlora-Cargo-Ship</a:t>
            </a:r>
            <a:endParaRPr kumimoji="0" lang="it-IT" altLang="it-IT"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AutoNum type="arabicPeriod" startAt="5"/>
              <a:tabLst/>
            </a:pP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Great </a:t>
            </a: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Famine</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in </a:t>
            </a: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Greece</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1941 – 1944 '</a:t>
            </a: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Why</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do people </a:t>
            </a: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choose</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to collaborate or </a:t>
            </a: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resist</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under </a:t>
            </a: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Occupation</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it-IT" altLang="it-IT" sz="14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6"/>
              </a:rPr>
              <a:t>https://historiana.eu/#/learning-activity/famine-in-greece</a:t>
            </a:r>
            <a:endParaRPr kumimoji="0" lang="it-IT" altLang="it-IT"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AutoNum type="arabicPeriod" startAt="6"/>
              <a:tabLst/>
            </a:pP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How do media images </a:t>
            </a: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influence</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our</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views</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on </a:t>
            </a: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immigration</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None/>
              <a:tabLst/>
            </a:pPr>
            <a:r>
              <a:rPr kumimoji="0" lang="it-IT" altLang="it-IT" sz="14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7"/>
              </a:rPr>
              <a:t>https://historiana.eu/#/learning-activity/media-images-and-immigration</a:t>
            </a:r>
            <a:endParaRPr kumimoji="0" lang="it-IT" altLang="it-IT"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AutoNum type="arabicPeriod" startAt="7"/>
              <a:tabLst/>
            </a:pP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Laws</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that</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Discriminate: the </a:t>
            </a: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Wealth</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Tax in </a:t>
            </a: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Turkey</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 </a:t>
            </a: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Variety</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of </a:t>
            </a: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Viewpoints</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collection</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&amp; a learning activity </a:t>
            </a:r>
            <a:r>
              <a:rPr kumimoji="0" lang="it-IT" altLang="it-IT" sz="14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8"/>
              </a:rPr>
              <a:t>https://historiana.eu/#/learning-activity/wealth-tax-turkey</a:t>
            </a:r>
            <a:endParaRPr kumimoji="0" lang="it-IT" altLang="it-IT"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AutoNum type="arabicPeriod" startAt="8"/>
              <a:tabLst/>
            </a:pP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How </a:t>
            </a: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does</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immigration</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affect</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people's</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lives</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None/>
              <a:tabLst/>
            </a:pPr>
            <a:r>
              <a:rPr kumimoji="0" lang="it-IT" altLang="it-IT" sz="14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9"/>
              </a:rPr>
              <a:t>https://historiana.eu/#/learning-activity/how-does-immigration-affect-people</a:t>
            </a:r>
            <a:endParaRPr kumimoji="0" lang="it-IT" altLang="it-IT"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AutoNum type="arabicPeriod" startAt="9"/>
              <a:tabLst/>
            </a:pP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How are </a:t>
            </a: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migrants</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perceived</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 </a:t>
            </a: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Variety</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of </a:t>
            </a: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Viewpoints</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collection</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&amp; a Learning activity </a:t>
            </a:r>
            <a:r>
              <a:rPr kumimoji="0" lang="it-IT" altLang="it-IT" sz="14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10"/>
              </a:rPr>
              <a:t>https://historiana.eu/#/learning-activity/how-are-migrants-perceived</a:t>
            </a:r>
            <a:endParaRPr kumimoji="0" lang="it-IT" altLang="it-IT"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AutoNum type="arabicPeriod" startAt="10"/>
              <a:tabLst/>
            </a:pP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Attempting</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secession</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the case of the </a:t>
            </a: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Catalan</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referendum of 2017 </a:t>
            </a:r>
          </a:p>
          <a:p>
            <a:pPr marL="0" marR="0" lvl="0" indent="0" algn="l" defTabSz="914400" rtl="0" eaLnBrk="0" fontAlgn="base" latinLnBrk="0" hangingPunct="0">
              <a:lnSpc>
                <a:spcPct val="100000"/>
              </a:lnSpc>
              <a:spcBef>
                <a:spcPct val="0"/>
              </a:spcBef>
              <a:spcAft>
                <a:spcPct val="0"/>
              </a:spcAft>
              <a:buClrTx/>
              <a:buSzTx/>
              <a:buNone/>
              <a:tabLst/>
            </a:pPr>
            <a:r>
              <a:rPr kumimoji="0" lang="it-IT" altLang="it-IT" sz="14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11"/>
              </a:rPr>
              <a:t>https://historiana.eu/#/learning-activity/catalan-referendum-2017</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endParaRPr kumimoji="0" lang="it-IT" altLang="it-IT"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AutoNum type="arabicPeriod" startAt="11"/>
              <a:tabLst/>
            </a:pP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What</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sort</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of </a:t>
            </a: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arguments</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are made for and </a:t>
            </a: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against</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the </a:t>
            </a: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annexation</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of Crimea by Russia in 2014? </a:t>
            </a:r>
            <a:r>
              <a:rPr kumimoji="0" lang="it-IT" altLang="it-IT" sz="14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12"/>
              </a:rPr>
              <a:t> https://historiana.eu/#/learning-activity/crimea-annexation-2014</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endParaRPr kumimoji="0" lang="it-IT" altLang="it-IT"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it-IT" altLang="it-IT" sz="1800" b="0" i="0" u="none" strike="noStrike" cap="none" normalizeH="0" baseline="0" dirty="0">
                <a:ln>
                  <a:noFill/>
                </a:ln>
                <a:solidFill>
                  <a:schemeClr val="tx1"/>
                </a:solidFill>
                <a:effectLst/>
                <a:latin typeface="Arial" panose="020B0604020202020204" pitchFamily="34" charset="0"/>
              </a:rPr>
            </a:b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pic>
        <p:nvPicPr>
          <p:cNvPr id="5" name="Immagine 4">
            <a:extLst>
              <a:ext uri="{FF2B5EF4-FFF2-40B4-BE49-F238E27FC236}">
                <a16:creationId xmlns:a16="http://schemas.microsoft.com/office/drawing/2014/main" id="{AAB0523E-7630-4089-BA5B-A1392B1C5B4E}"/>
              </a:ext>
            </a:extLst>
          </p:cNvPr>
          <p:cNvPicPr>
            <a:picLocks noChangeAspect="1"/>
          </p:cNvPicPr>
          <p:nvPr/>
        </p:nvPicPr>
        <p:blipFill>
          <a:blip r:embed="rId13"/>
          <a:stretch>
            <a:fillRect/>
          </a:stretch>
        </p:blipFill>
        <p:spPr>
          <a:xfrm>
            <a:off x="9198638" y="6149008"/>
            <a:ext cx="2993362" cy="708991"/>
          </a:xfrm>
          <a:prstGeom prst="rect">
            <a:avLst/>
          </a:prstGeom>
        </p:spPr>
      </p:pic>
    </p:spTree>
    <p:extLst>
      <p:ext uri="{BB962C8B-B14F-4D97-AF65-F5344CB8AC3E}">
        <p14:creationId xmlns:p14="http://schemas.microsoft.com/office/powerpoint/2010/main" val="2835463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D404CE-90AA-4B3E-8B4D-34625E9DE730}"/>
              </a:ext>
            </a:extLst>
          </p:cNvPr>
          <p:cNvSpPr>
            <a:spLocks noGrp="1"/>
          </p:cNvSpPr>
          <p:nvPr>
            <p:ph type="title"/>
          </p:nvPr>
        </p:nvSpPr>
        <p:spPr/>
        <p:txBody>
          <a:bodyPr/>
          <a:lstStyle/>
          <a:p>
            <a:r>
              <a:rPr lang="it-IT" dirty="0"/>
              <a:t>Chi sono gli organizzatori?</a:t>
            </a:r>
          </a:p>
        </p:txBody>
      </p:sp>
      <p:sp>
        <p:nvSpPr>
          <p:cNvPr id="3" name="Segnaposto contenuto 2">
            <a:extLst>
              <a:ext uri="{FF2B5EF4-FFF2-40B4-BE49-F238E27FC236}">
                <a16:creationId xmlns:a16="http://schemas.microsoft.com/office/drawing/2014/main" id="{4A5AD3C5-37F7-4996-9931-6B290DE68697}"/>
              </a:ext>
            </a:extLst>
          </p:cNvPr>
          <p:cNvSpPr>
            <a:spLocks noGrp="1"/>
          </p:cNvSpPr>
          <p:nvPr>
            <p:ph idx="1"/>
          </p:nvPr>
        </p:nvSpPr>
        <p:spPr/>
        <p:txBody>
          <a:bodyPr>
            <a:normAutofit/>
          </a:bodyPr>
          <a:lstStyle/>
          <a:p>
            <a:r>
              <a:rPr lang="it-IT" dirty="0" err="1"/>
              <a:t>Euroclio</a:t>
            </a:r>
            <a:endParaRPr lang="it-IT" dirty="0"/>
          </a:p>
          <a:p>
            <a:r>
              <a:rPr lang="it-IT" dirty="0" err="1"/>
              <a:t>Educkacja</a:t>
            </a:r>
            <a:r>
              <a:rPr lang="it-IT" dirty="0"/>
              <a:t> XXI </a:t>
            </a:r>
            <a:r>
              <a:rPr lang="it-IT" dirty="0" err="1"/>
              <a:t>century</a:t>
            </a:r>
            <a:endParaRPr lang="it-IT" dirty="0"/>
          </a:p>
          <a:p>
            <a:r>
              <a:rPr lang="it-IT" dirty="0"/>
              <a:t>Georg </a:t>
            </a:r>
            <a:r>
              <a:rPr lang="it-IT" dirty="0" err="1"/>
              <a:t>Eckert</a:t>
            </a:r>
            <a:r>
              <a:rPr lang="it-IT" dirty="0"/>
              <a:t> Institut</a:t>
            </a:r>
          </a:p>
          <a:p>
            <a:r>
              <a:rPr lang="it-IT" dirty="0" err="1"/>
              <a:t>Maynooth</a:t>
            </a:r>
            <a:r>
              <a:rPr lang="it-IT" dirty="0"/>
              <a:t> University (</a:t>
            </a:r>
            <a:r>
              <a:rPr lang="it-IT" dirty="0" err="1"/>
              <a:t>Faculty</a:t>
            </a:r>
            <a:r>
              <a:rPr lang="it-IT" dirty="0"/>
              <a:t> of </a:t>
            </a:r>
            <a:r>
              <a:rPr lang="it-IT" dirty="0" err="1"/>
              <a:t>Education</a:t>
            </a:r>
            <a:r>
              <a:rPr lang="it-IT" dirty="0"/>
              <a:t>)</a:t>
            </a:r>
          </a:p>
          <a:p>
            <a:r>
              <a:rPr lang="it-IT" dirty="0"/>
              <a:t>Mount School York.</a:t>
            </a:r>
          </a:p>
          <a:p>
            <a:pPr marL="0" indent="0">
              <a:buNone/>
            </a:pPr>
            <a:r>
              <a:rPr lang="it-IT" dirty="0"/>
              <a:t>Gli organizzatori sono coloro che si sono occupati della progettazione</a:t>
            </a:r>
          </a:p>
          <a:p>
            <a:pPr marL="0" indent="0">
              <a:buNone/>
            </a:pPr>
            <a:r>
              <a:rPr lang="it-IT" dirty="0"/>
              <a:t>Iniziale e della cura delle varie parti del progetto</a:t>
            </a:r>
          </a:p>
          <a:p>
            <a:endParaRPr lang="it-IT" dirty="0"/>
          </a:p>
        </p:txBody>
      </p:sp>
      <p:pic>
        <p:nvPicPr>
          <p:cNvPr id="4" name="Immagine 3">
            <a:extLst>
              <a:ext uri="{FF2B5EF4-FFF2-40B4-BE49-F238E27FC236}">
                <a16:creationId xmlns:a16="http://schemas.microsoft.com/office/drawing/2014/main" id="{373EA70F-B9BB-4AB8-8EEA-C3229C5EDC29}"/>
              </a:ext>
            </a:extLst>
          </p:cNvPr>
          <p:cNvPicPr>
            <a:picLocks noChangeAspect="1"/>
          </p:cNvPicPr>
          <p:nvPr/>
        </p:nvPicPr>
        <p:blipFill>
          <a:blip r:embed="rId2"/>
          <a:stretch>
            <a:fillRect/>
          </a:stretch>
        </p:blipFill>
        <p:spPr>
          <a:xfrm>
            <a:off x="9236864" y="5786904"/>
            <a:ext cx="2993362" cy="1071096"/>
          </a:xfrm>
          <a:prstGeom prst="rect">
            <a:avLst/>
          </a:prstGeom>
        </p:spPr>
      </p:pic>
    </p:spTree>
    <p:extLst>
      <p:ext uri="{BB962C8B-B14F-4D97-AF65-F5344CB8AC3E}">
        <p14:creationId xmlns:p14="http://schemas.microsoft.com/office/powerpoint/2010/main" val="2821503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FBEE9D-9A7D-48E9-BA93-CFD5F0CCE01E}"/>
              </a:ext>
            </a:extLst>
          </p:cNvPr>
          <p:cNvSpPr>
            <a:spLocks noGrp="1"/>
          </p:cNvSpPr>
          <p:nvPr>
            <p:ph type="title"/>
          </p:nvPr>
        </p:nvSpPr>
        <p:spPr/>
        <p:txBody>
          <a:bodyPr/>
          <a:lstStyle/>
          <a:p>
            <a:r>
              <a:rPr lang="it-IT" dirty="0"/>
              <a:t>Chi ha partecipato?</a:t>
            </a:r>
          </a:p>
        </p:txBody>
      </p:sp>
      <p:sp>
        <p:nvSpPr>
          <p:cNvPr id="3" name="Segnaposto contenuto 2">
            <a:extLst>
              <a:ext uri="{FF2B5EF4-FFF2-40B4-BE49-F238E27FC236}">
                <a16:creationId xmlns:a16="http://schemas.microsoft.com/office/drawing/2014/main" id="{4B5E3A0C-A589-4157-9FA5-B184BA304A9F}"/>
              </a:ext>
            </a:extLst>
          </p:cNvPr>
          <p:cNvSpPr>
            <a:spLocks noGrp="1"/>
          </p:cNvSpPr>
          <p:nvPr>
            <p:ph idx="1"/>
          </p:nvPr>
        </p:nvSpPr>
        <p:spPr/>
        <p:txBody>
          <a:bodyPr/>
          <a:lstStyle/>
          <a:p>
            <a:r>
              <a:rPr lang="it-IT" dirty="0"/>
              <a:t>Rappresentanti degli organizzatori.</a:t>
            </a:r>
          </a:p>
          <a:p>
            <a:r>
              <a:rPr lang="it-IT" dirty="0"/>
              <a:t>Un «core team» di docenti provenienti da diversi paesi europei e selezionati per le loro molteplici esperienze nel campo didattico:</a:t>
            </a:r>
          </a:p>
          <a:p>
            <a:pPr marL="0" indent="0">
              <a:buNone/>
            </a:pPr>
            <a:r>
              <a:rPr lang="it-IT" dirty="0"/>
              <a:t>Serbia, Croazia, Slovenia, Rep. Ceca, Ungheria, Francia, Italia, Spagna, Grecia, Turchia, Estonia, Danimarca, Bulgaria, cui si aggiungono Inghilterra, Irlanda, Olanda e Germania (tra li organizzatori</a:t>
            </a:r>
          </a:p>
        </p:txBody>
      </p:sp>
      <p:pic>
        <p:nvPicPr>
          <p:cNvPr id="4" name="Immagine 3">
            <a:extLst>
              <a:ext uri="{FF2B5EF4-FFF2-40B4-BE49-F238E27FC236}">
                <a16:creationId xmlns:a16="http://schemas.microsoft.com/office/drawing/2014/main" id="{AA00F243-4B5D-4B97-A1E7-020653AEC6A5}"/>
              </a:ext>
            </a:extLst>
          </p:cNvPr>
          <p:cNvPicPr>
            <a:picLocks noChangeAspect="1"/>
          </p:cNvPicPr>
          <p:nvPr/>
        </p:nvPicPr>
        <p:blipFill>
          <a:blip r:embed="rId2"/>
          <a:stretch>
            <a:fillRect/>
          </a:stretch>
        </p:blipFill>
        <p:spPr>
          <a:xfrm>
            <a:off x="9198638" y="5786904"/>
            <a:ext cx="2993362" cy="1071096"/>
          </a:xfrm>
          <a:prstGeom prst="rect">
            <a:avLst/>
          </a:prstGeom>
        </p:spPr>
      </p:pic>
    </p:spTree>
    <p:extLst>
      <p:ext uri="{BB962C8B-B14F-4D97-AF65-F5344CB8AC3E}">
        <p14:creationId xmlns:p14="http://schemas.microsoft.com/office/powerpoint/2010/main" val="267391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0556EF-D803-41DF-A239-4E5C0DD7D6EC}"/>
              </a:ext>
            </a:extLst>
          </p:cNvPr>
          <p:cNvSpPr>
            <a:spLocks noGrp="1"/>
          </p:cNvSpPr>
          <p:nvPr>
            <p:ph type="title"/>
          </p:nvPr>
        </p:nvSpPr>
        <p:spPr/>
        <p:txBody>
          <a:bodyPr/>
          <a:lstStyle/>
          <a:p>
            <a:r>
              <a:rPr lang="it-IT" dirty="0"/>
              <a:t>Cosa ha prodotto il lavoro?</a:t>
            </a:r>
          </a:p>
        </p:txBody>
      </p:sp>
      <p:sp>
        <p:nvSpPr>
          <p:cNvPr id="3" name="Segnaposto contenuto 2">
            <a:extLst>
              <a:ext uri="{FF2B5EF4-FFF2-40B4-BE49-F238E27FC236}">
                <a16:creationId xmlns:a16="http://schemas.microsoft.com/office/drawing/2014/main" id="{76A19353-898F-4D51-8667-1C0B5711D726}"/>
              </a:ext>
            </a:extLst>
          </p:cNvPr>
          <p:cNvSpPr>
            <a:spLocks noGrp="1"/>
          </p:cNvSpPr>
          <p:nvPr>
            <p:ph idx="1"/>
          </p:nvPr>
        </p:nvSpPr>
        <p:spPr/>
        <p:txBody>
          <a:bodyPr>
            <a:normAutofit/>
          </a:bodyPr>
          <a:lstStyle/>
          <a:p>
            <a:r>
              <a:rPr lang="it-IT" dirty="0"/>
              <a:t>Una guida didattica e sulla valutazione che viene pubblicata anche nelle lingue delle nazioni partecipanti</a:t>
            </a:r>
          </a:p>
          <a:p>
            <a:r>
              <a:rPr lang="it-IT" dirty="0"/>
              <a:t>Una serie di attività didattiche su argomenti specifici scelti in partenza e/o in corso d’opera</a:t>
            </a:r>
          </a:p>
          <a:p>
            <a:r>
              <a:rPr lang="it-IT" dirty="0"/>
              <a:t>Una serie collezioni di fonti disponibili per tutti che tentano di rappresentare una varietà di punti di vista</a:t>
            </a:r>
          </a:p>
          <a:p>
            <a:pPr marL="0" indent="0">
              <a:buNone/>
            </a:pPr>
            <a:r>
              <a:rPr lang="it-IT" dirty="0"/>
              <a:t>I materiali che sono stati prodotti (e che si ultimeranno nei prossimi mesi) saranno pubblicati sul sito </a:t>
            </a:r>
            <a:r>
              <a:rPr lang="it-IT" dirty="0" err="1"/>
              <a:t>Historiana</a:t>
            </a:r>
            <a:r>
              <a:rPr lang="it-IT" dirty="0"/>
              <a:t> che è curato da </a:t>
            </a:r>
            <a:r>
              <a:rPr lang="it-IT" dirty="0" err="1"/>
              <a:t>Euroclio</a:t>
            </a:r>
            <a:endParaRPr lang="it-IT" dirty="0"/>
          </a:p>
        </p:txBody>
      </p:sp>
      <p:pic>
        <p:nvPicPr>
          <p:cNvPr id="4" name="Immagine 3">
            <a:extLst>
              <a:ext uri="{FF2B5EF4-FFF2-40B4-BE49-F238E27FC236}">
                <a16:creationId xmlns:a16="http://schemas.microsoft.com/office/drawing/2014/main" id="{6BEFAD61-DA48-4F3B-A6B2-85BEC9A21DDF}"/>
              </a:ext>
            </a:extLst>
          </p:cNvPr>
          <p:cNvPicPr>
            <a:picLocks noChangeAspect="1"/>
          </p:cNvPicPr>
          <p:nvPr/>
        </p:nvPicPr>
        <p:blipFill>
          <a:blip r:embed="rId2"/>
          <a:stretch>
            <a:fillRect/>
          </a:stretch>
        </p:blipFill>
        <p:spPr>
          <a:xfrm>
            <a:off x="9198638" y="5786904"/>
            <a:ext cx="2993362" cy="1071096"/>
          </a:xfrm>
          <a:prstGeom prst="rect">
            <a:avLst/>
          </a:prstGeom>
        </p:spPr>
      </p:pic>
    </p:spTree>
    <p:extLst>
      <p:ext uri="{BB962C8B-B14F-4D97-AF65-F5344CB8AC3E}">
        <p14:creationId xmlns:p14="http://schemas.microsoft.com/office/powerpoint/2010/main" val="1585470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45CCBEB-A140-4853-BCE9-AC3726D0AECD}"/>
              </a:ext>
            </a:extLst>
          </p:cNvPr>
          <p:cNvSpPr>
            <a:spLocks noGrp="1"/>
          </p:cNvSpPr>
          <p:nvPr>
            <p:ph type="title"/>
          </p:nvPr>
        </p:nvSpPr>
        <p:spPr/>
        <p:txBody>
          <a:bodyPr/>
          <a:lstStyle/>
          <a:p>
            <a:r>
              <a:rPr lang="it-IT" dirty="0"/>
              <a:t>Le TRE D alla base dell’insegnamento delle attività</a:t>
            </a:r>
          </a:p>
        </p:txBody>
      </p:sp>
      <p:sp>
        <p:nvSpPr>
          <p:cNvPr id="3" name="Segnaposto contenuto 2">
            <a:extLst>
              <a:ext uri="{FF2B5EF4-FFF2-40B4-BE49-F238E27FC236}">
                <a16:creationId xmlns:a16="http://schemas.microsoft.com/office/drawing/2014/main" id="{1123877A-038A-478A-91CD-F6B96E9148B9}"/>
              </a:ext>
            </a:extLst>
          </p:cNvPr>
          <p:cNvSpPr>
            <a:spLocks noGrp="1"/>
          </p:cNvSpPr>
          <p:nvPr>
            <p:ph idx="1"/>
          </p:nvPr>
        </p:nvSpPr>
        <p:spPr/>
        <p:txBody>
          <a:bodyPr/>
          <a:lstStyle/>
          <a:p>
            <a:pPr marL="0" indent="0">
              <a:buNone/>
            </a:pPr>
            <a:r>
              <a:rPr lang="it-IT" dirty="0"/>
              <a:t>Alla base delle attività proposte vi sono le tre D, ovvero le tre metodologie proposte per superare l’impasse quando si hanno differenti punti di vista:</a:t>
            </a:r>
          </a:p>
          <a:p>
            <a:pPr marL="0" indent="0">
              <a:buNone/>
            </a:pPr>
            <a:r>
              <a:rPr lang="it-IT" dirty="0"/>
              <a:t>Dialogo</a:t>
            </a:r>
          </a:p>
          <a:p>
            <a:pPr marL="0" indent="0">
              <a:buNone/>
            </a:pPr>
            <a:r>
              <a:rPr lang="it-IT" dirty="0"/>
              <a:t>Discussione</a:t>
            </a:r>
          </a:p>
          <a:p>
            <a:pPr marL="0" indent="0">
              <a:buNone/>
            </a:pPr>
            <a:r>
              <a:rPr lang="it-IT" dirty="0" err="1"/>
              <a:t>Debate</a:t>
            </a:r>
            <a:endParaRPr lang="it-IT" dirty="0"/>
          </a:p>
        </p:txBody>
      </p:sp>
      <p:pic>
        <p:nvPicPr>
          <p:cNvPr id="4" name="Immagine 3">
            <a:extLst>
              <a:ext uri="{FF2B5EF4-FFF2-40B4-BE49-F238E27FC236}">
                <a16:creationId xmlns:a16="http://schemas.microsoft.com/office/drawing/2014/main" id="{A120F3AC-5D99-47C3-B93E-852C69713900}"/>
              </a:ext>
            </a:extLst>
          </p:cNvPr>
          <p:cNvPicPr>
            <a:picLocks noChangeAspect="1"/>
          </p:cNvPicPr>
          <p:nvPr/>
        </p:nvPicPr>
        <p:blipFill>
          <a:blip r:embed="rId2"/>
          <a:stretch>
            <a:fillRect/>
          </a:stretch>
        </p:blipFill>
        <p:spPr>
          <a:xfrm>
            <a:off x="9198638" y="5786904"/>
            <a:ext cx="2993362" cy="1071096"/>
          </a:xfrm>
          <a:prstGeom prst="rect">
            <a:avLst/>
          </a:prstGeom>
        </p:spPr>
      </p:pic>
    </p:spTree>
    <p:extLst>
      <p:ext uri="{BB962C8B-B14F-4D97-AF65-F5344CB8AC3E}">
        <p14:creationId xmlns:p14="http://schemas.microsoft.com/office/powerpoint/2010/main" val="2887761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13CB31A-5460-4977-AA10-1DE989A951B3}"/>
              </a:ext>
            </a:extLst>
          </p:cNvPr>
          <p:cNvSpPr>
            <a:spLocks noGrp="1"/>
          </p:cNvSpPr>
          <p:nvPr>
            <p:ph type="title"/>
          </p:nvPr>
        </p:nvSpPr>
        <p:spPr/>
        <p:txBody>
          <a:bodyPr/>
          <a:lstStyle/>
          <a:p>
            <a:r>
              <a:rPr lang="it-IT" dirty="0"/>
              <a:t>Le tre definizioni.</a:t>
            </a:r>
            <a:br>
              <a:rPr lang="it-IT" dirty="0"/>
            </a:br>
            <a:r>
              <a:rPr lang="it-IT" dirty="0"/>
              <a:t>(riprese dalla guida didattica)</a:t>
            </a:r>
          </a:p>
        </p:txBody>
      </p:sp>
      <p:sp>
        <p:nvSpPr>
          <p:cNvPr id="3" name="Segnaposto contenuto 2">
            <a:extLst>
              <a:ext uri="{FF2B5EF4-FFF2-40B4-BE49-F238E27FC236}">
                <a16:creationId xmlns:a16="http://schemas.microsoft.com/office/drawing/2014/main" id="{2169C5FF-1464-407C-9673-CCEE6E8B1518}"/>
              </a:ext>
            </a:extLst>
          </p:cNvPr>
          <p:cNvSpPr>
            <a:spLocks noGrp="1"/>
          </p:cNvSpPr>
          <p:nvPr>
            <p:ph idx="1"/>
          </p:nvPr>
        </p:nvSpPr>
        <p:spPr/>
        <p:txBody>
          <a:bodyPr>
            <a:normAutofit/>
          </a:bodyPr>
          <a:lstStyle/>
          <a:p>
            <a:r>
              <a:rPr lang="it-IT" b="1" dirty="0"/>
              <a:t>Dialogo:</a:t>
            </a:r>
            <a:r>
              <a:rPr lang="it-IT" dirty="0"/>
              <a:t> una conversazione, un discorso. Una conversazione tra due o più persone; scambio verbale di pensieri; discussione. Dalla metà del XX secolo, ha anche assunto il significato di discussione o contatto diplomatico tra rappresentanti di due nazioni o blocchi; lo scambio di proposte, di comunicazioni preziose o costruttive tra diversi gruppi. L’etimologia deriva dal greco </a:t>
            </a:r>
            <a:r>
              <a:rPr lang="it-IT" dirty="0" err="1"/>
              <a:t>diálogos</a:t>
            </a:r>
            <a:r>
              <a:rPr lang="it-IT" dirty="0"/>
              <a:t>, correlato a </a:t>
            </a:r>
            <a:r>
              <a:rPr lang="it-IT" dirty="0" err="1"/>
              <a:t>dialégesthai</a:t>
            </a:r>
            <a:r>
              <a:rPr lang="it-IT" dirty="0"/>
              <a:t> - parlare a turno, conversare gli uni con gli altri. Dia – tra + </a:t>
            </a:r>
            <a:r>
              <a:rPr lang="it-IT" dirty="0" err="1"/>
              <a:t>legéin</a:t>
            </a:r>
            <a:r>
              <a:rPr lang="it-IT" dirty="0"/>
              <a:t> – parlare. </a:t>
            </a:r>
          </a:p>
        </p:txBody>
      </p:sp>
      <p:pic>
        <p:nvPicPr>
          <p:cNvPr id="4" name="Immagine 3">
            <a:extLst>
              <a:ext uri="{FF2B5EF4-FFF2-40B4-BE49-F238E27FC236}">
                <a16:creationId xmlns:a16="http://schemas.microsoft.com/office/drawing/2014/main" id="{67FCA02F-2195-44A6-ABD6-378AE4C0384C}"/>
              </a:ext>
            </a:extLst>
          </p:cNvPr>
          <p:cNvPicPr>
            <a:picLocks noChangeAspect="1"/>
          </p:cNvPicPr>
          <p:nvPr/>
        </p:nvPicPr>
        <p:blipFill>
          <a:blip r:embed="rId2"/>
          <a:stretch>
            <a:fillRect/>
          </a:stretch>
        </p:blipFill>
        <p:spPr>
          <a:xfrm>
            <a:off x="9198638" y="5786904"/>
            <a:ext cx="2993362" cy="1071096"/>
          </a:xfrm>
          <a:prstGeom prst="rect">
            <a:avLst/>
          </a:prstGeom>
        </p:spPr>
      </p:pic>
    </p:spTree>
    <p:extLst>
      <p:ext uri="{BB962C8B-B14F-4D97-AF65-F5344CB8AC3E}">
        <p14:creationId xmlns:p14="http://schemas.microsoft.com/office/powerpoint/2010/main" val="1282909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07CE99-49CF-490C-BE07-7592DF6233A9}"/>
              </a:ext>
            </a:extLst>
          </p:cNvPr>
          <p:cNvSpPr>
            <a:spLocks noGrp="1"/>
          </p:cNvSpPr>
          <p:nvPr>
            <p:ph type="title"/>
          </p:nvPr>
        </p:nvSpPr>
        <p:spPr/>
        <p:txBody>
          <a:bodyPr/>
          <a:lstStyle/>
          <a:p>
            <a:r>
              <a:rPr lang="it-IT" dirty="0"/>
              <a:t>La discussione</a:t>
            </a:r>
          </a:p>
        </p:txBody>
      </p:sp>
      <p:sp>
        <p:nvSpPr>
          <p:cNvPr id="3" name="Segnaposto contenuto 2">
            <a:extLst>
              <a:ext uri="{FF2B5EF4-FFF2-40B4-BE49-F238E27FC236}">
                <a16:creationId xmlns:a16="http://schemas.microsoft.com/office/drawing/2014/main" id="{D2A7BD58-20A2-4F76-B7B6-0DC9BCF0D5E4}"/>
              </a:ext>
            </a:extLst>
          </p:cNvPr>
          <p:cNvSpPr>
            <a:spLocks noGrp="1"/>
          </p:cNvSpPr>
          <p:nvPr>
            <p:ph idx="1"/>
          </p:nvPr>
        </p:nvSpPr>
        <p:spPr/>
        <p:txBody>
          <a:bodyPr/>
          <a:lstStyle/>
          <a:p>
            <a:r>
              <a:rPr lang="it-IT" b="1" dirty="0"/>
              <a:t>Discussione:</a:t>
            </a:r>
            <a:r>
              <a:rPr lang="it-IT" dirty="0"/>
              <a:t> analisi (di un punto) per argomento, ecc.; uno scambio di opinioni; una conversazione. La radice etimologica della parola deriva dal latino </a:t>
            </a:r>
            <a:r>
              <a:rPr lang="it-IT" i="1" dirty="0" err="1"/>
              <a:t>discussus</a:t>
            </a:r>
            <a:r>
              <a:rPr lang="it-IT" dirty="0"/>
              <a:t>, participio passato di discutere (rompere in pezzi). </a:t>
            </a:r>
            <a:r>
              <a:rPr lang="it-IT" dirty="0" err="1"/>
              <a:t>Dis</a:t>
            </a:r>
            <a:r>
              <a:rPr lang="it-IT" dirty="0"/>
              <a:t> – in pezzi + </a:t>
            </a:r>
            <a:r>
              <a:rPr lang="it-IT" dirty="0" err="1"/>
              <a:t>quatere</a:t>
            </a:r>
            <a:r>
              <a:rPr lang="it-IT" dirty="0"/>
              <a:t> - scuotere.</a:t>
            </a:r>
          </a:p>
          <a:p>
            <a:pPr marL="0" indent="0">
              <a:buNone/>
            </a:pPr>
            <a:r>
              <a:rPr lang="it-IT" dirty="0"/>
              <a:t>Come si vede in questa definizione, rispetto a quella precedente, si mette in evidenza il dato analitico, più di quello argomentativo.</a:t>
            </a:r>
          </a:p>
          <a:p>
            <a:pPr marL="0" indent="0">
              <a:buNone/>
            </a:pPr>
            <a:br>
              <a:rPr lang="it-IT" dirty="0"/>
            </a:br>
            <a:endParaRPr lang="it-IT" dirty="0"/>
          </a:p>
        </p:txBody>
      </p:sp>
      <p:pic>
        <p:nvPicPr>
          <p:cNvPr id="5" name="Immagine 4">
            <a:extLst>
              <a:ext uri="{FF2B5EF4-FFF2-40B4-BE49-F238E27FC236}">
                <a16:creationId xmlns:a16="http://schemas.microsoft.com/office/drawing/2014/main" id="{E46AF898-E443-4C35-A070-12E6B970E797}"/>
              </a:ext>
            </a:extLst>
          </p:cNvPr>
          <p:cNvPicPr>
            <a:picLocks noChangeAspect="1"/>
          </p:cNvPicPr>
          <p:nvPr/>
        </p:nvPicPr>
        <p:blipFill>
          <a:blip r:embed="rId2"/>
          <a:stretch>
            <a:fillRect/>
          </a:stretch>
        </p:blipFill>
        <p:spPr>
          <a:xfrm>
            <a:off x="9198638" y="5786904"/>
            <a:ext cx="2993362" cy="1071096"/>
          </a:xfrm>
          <a:prstGeom prst="rect">
            <a:avLst/>
          </a:prstGeom>
        </p:spPr>
      </p:pic>
    </p:spTree>
    <p:extLst>
      <p:ext uri="{BB962C8B-B14F-4D97-AF65-F5344CB8AC3E}">
        <p14:creationId xmlns:p14="http://schemas.microsoft.com/office/powerpoint/2010/main" val="39522638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7060E3-2E8A-4A53-AEBB-22D81A10FB11}"/>
              </a:ext>
            </a:extLst>
          </p:cNvPr>
          <p:cNvSpPr>
            <a:spLocks noGrp="1"/>
          </p:cNvSpPr>
          <p:nvPr>
            <p:ph type="title"/>
          </p:nvPr>
        </p:nvSpPr>
        <p:spPr/>
        <p:txBody>
          <a:bodyPr/>
          <a:lstStyle/>
          <a:p>
            <a:r>
              <a:rPr lang="it-IT" dirty="0"/>
              <a:t>Il </a:t>
            </a:r>
            <a:r>
              <a:rPr lang="it-IT" dirty="0" err="1"/>
              <a:t>Debate</a:t>
            </a:r>
            <a:endParaRPr lang="it-IT" dirty="0"/>
          </a:p>
        </p:txBody>
      </p:sp>
      <p:sp>
        <p:nvSpPr>
          <p:cNvPr id="3" name="Segnaposto contenuto 2">
            <a:extLst>
              <a:ext uri="{FF2B5EF4-FFF2-40B4-BE49-F238E27FC236}">
                <a16:creationId xmlns:a16="http://schemas.microsoft.com/office/drawing/2014/main" id="{2869B1EF-C813-4F92-B276-EDA939CAE4D0}"/>
              </a:ext>
            </a:extLst>
          </p:cNvPr>
          <p:cNvSpPr>
            <a:spLocks noGrp="1"/>
          </p:cNvSpPr>
          <p:nvPr>
            <p:ph idx="1"/>
          </p:nvPr>
        </p:nvSpPr>
        <p:spPr/>
        <p:txBody>
          <a:bodyPr>
            <a:normAutofit fontScale="92500" lnSpcReduction="10000"/>
          </a:bodyPr>
          <a:lstStyle/>
          <a:p>
            <a:r>
              <a:rPr lang="it-IT" b="1" i="1" dirty="0" err="1"/>
              <a:t>Debate</a:t>
            </a:r>
            <a:r>
              <a:rPr lang="it-IT" b="1" dirty="0"/>
              <a:t>:</a:t>
            </a:r>
            <a:r>
              <a:rPr lang="it-IT" dirty="0"/>
              <a:t> una discussione; in maniera specifica una discussione formale di una questione legislativa o in simulazione di assemblea pubblica. Discutere, litigare, in particolare in modo formale in una pubblica assemblea, ecc. Considerare nella propria mente, deliberare, ponderare. Il significato ormai arcaico degli inizi del medioevo era confutare, combattere, contestare e l’etimologia lo rispecchia: de - giù + </a:t>
            </a:r>
            <a:r>
              <a:rPr lang="it-IT" dirty="0" err="1"/>
              <a:t>batre</a:t>
            </a:r>
            <a:r>
              <a:rPr lang="it-IT" dirty="0"/>
              <a:t> - battere. </a:t>
            </a:r>
          </a:p>
          <a:p>
            <a:pPr marL="0" indent="0">
              <a:buNone/>
            </a:pPr>
            <a:r>
              <a:rPr lang="it-IT" dirty="0"/>
              <a:t>Sappiamo come il </a:t>
            </a:r>
            <a:r>
              <a:rPr lang="it-IT" dirty="0" err="1"/>
              <a:t>Debate</a:t>
            </a:r>
            <a:r>
              <a:rPr lang="it-IT" dirty="0"/>
              <a:t> sia stato codificato negli ultimi anni come una sorta di competenza interdisciplinare. In questo progetto (e nella guida), invece, viene usato specificatamente per lo sviluppo delle conoscenze storiche e sociali.</a:t>
            </a:r>
            <a:br>
              <a:rPr lang="it-IT" dirty="0"/>
            </a:br>
            <a:endParaRPr lang="it-IT" dirty="0"/>
          </a:p>
        </p:txBody>
      </p:sp>
      <p:pic>
        <p:nvPicPr>
          <p:cNvPr id="4" name="Immagine 3">
            <a:extLst>
              <a:ext uri="{FF2B5EF4-FFF2-40B4-BE49-F238E27FC236}">
                <a16:creationId xmlns:a16="http://schemas.microsoft.com/office/drawing/2014/main" id="{B9441B77-C366-4FD5-B9F3-32761E5DAA07}"/>
              </a:ext>
            </a:extLst>
          </p:cNvPr>
          <p:cNvPicPr>
            <a:picLocks noChangeAspect="1"/>
          </p:cNvPicPr>
          <p:nvPr/>
        </p:nvPicPr>
        <p:blipFill>
          <a:blip r:embed="rId2"/>
          <a:stretch>
            <a:fillRect/>
          </a:stretch>
        </p:blipFill>
        <p:spPr>
          <a:xfrm>
            <a:off x="9198638" y="5786904"/>
            <a:ext cx="2993362" cy="1071096"/>
          </a:xfrm>
          <a:prstGeom prst="rect">
            <a:avLst/>
          </a:prstGeom>
        </p:spPr>
      </p:pic>
    </p:spTree>
    <p:extLst>
      <p:ext uri="{BB962C8B-B14F-4D97-AF65-F5344CB8AC3E}">
        <p14:creationId xmlns:p14="http://schemas.microsoft.com/office/powerpoint/2010/main" val="3954651904"/>
      </p:ext>
    </p:extLst>
  </p:cSld>
  <p:clrMapOvr>
    <a:masterClrMapping/>
  </p:clrMapOvr>
</p:sld>
</file>

<file path=ppt/theme/theme1.xml><?xml version="1.0" encoding="utf-8"?>
<a:theme xmlns:a="http://schemas.openxmlformats.org/drawingml/2006/main" name="Raccolta">
  <a:themeElements>
    <a:clrScheme name="Raccolta">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Raccolta">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accolt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emplate>Gallery</Template>
  <TotalTime>3154</TotalTime>
  <Words>1482</Words>
  <Application>Microsoft Office PowerPoint</Application>
  <PresentationFormat>Widescreen</PresentationFormat>
  <Paragraphs>132</Paragraphs>
  <Slides>20</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20</vt:i4>
      </vt:variant>
    </vt:vector>
  </HeadingPairs>
  <TitlesOfParts>
    <vt:vector size="24" baseType="lpstr">
      <vt:lpstr>Arial</vt:lpstr>
      <vt:lpstr>Calibri</vt:lpstr>
      <vt:lpstr>Palatino Linotype</vt:lpstr>
      <vt:lpstr>Raccolta</vt:lpstr>
      <vt:lpstr>Learning to Disagree Il progetto e  l’offerta formativa</vt:lpstr>
      <vt:lpstr>Di cosa consta il progetto  «Imparare ad essere in disaccordo?»</vt:lpstr>
      <vt:lpstr>Chi sono gli organizzatori?</vt:lpstr>
      <vt:lpstr>Chi ha partecipato?</vt:lpstr>
      <vt:lpstr>Cosa ha prodotto il lavoro?</vt:lpstr>
      <vt:lpstr>Le TRE D alla base dell’insegnamento delle attività</vt:lpstr>
      <vt:lpstr>Le tre definizioni. (riprese dalla guida didattica)</vt:lpstr>
      <vt:lpstr>La discussione</vt:lpstr>
      <vt:lpstr>Il Debate</vt:lpstr>
      <vt:lpstr>Alcune delle strategie proposte per sviluppare le tre D</vt:lpstr>
      <vt:lpstr>Cosa si intende per «varietà di punti di vista»?</vt:lpstr>
      <vt:lpstr>Qualche considerazione sulla valutazione: il «quadrifoglio» europeo</vt:lpstr>
      <vt:lpstr>Quali sono gli obiettivi della valutazione proposti? Alcune considerazioni.</vt:lpstr>
      <vt:lpstr>Quali sono gli obiettivi della valutazione proposti? Alcune considerazioni.</vt:lpstr>
      <vt:lpstr>I «punti di vista» </vt:lpstr>
      <vt:lpstr>I contenuti di «gente in movimento»</vt:lpstr>
      <vt:lpstr>I contenuti di confini: secessioni ed annessioni</vt:lpstr>
      <vt:lpstr>I contenuti di «Sopravvivere in situazioni difficili»</vt:lpstr>
      <vt:lpstr>Contenuti de «Il patrimonio culturale ed il suo uso pubblico»</vt:lpstr>
      <vt:lpstr>Cosa troverete in Historiana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to Disagree Il progetto e  l’offerta formativa</dc:title>
  <dc:creator>Valerio e Vicki Bernardi Troyer</dc:creator>
  <cp:lastModifiedBy>Valerio e Vicki Bernardi Troyer</cp:lastModifiedBy>
  <cp:revision>14</cp:revision>
  <dcterms:created xsi:type="dcterms:W3CDTF">2020-06-30T16:55:13Z</dcterms:created>
  <dcterms:modified xsi:type="dcterms:W3CDTF">2020-07-16T17:37:45Z</dcterms:modified>
</cp:coreProperties>
</file>